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8"/>
  </p:notesMasterIdLst>
  <p:handoutMasterIdLst>
    <p:handoutMasterId r:id="rId9"/>
  </p:handoutMasterIdLst>
  <p:sldIdLst>
    <p:sldId id="320" r:id="rId2"/>
    <p:sldId id="346" r:id="rId3"/>
    <p:sldId id="391" r:id="rId4"/>
    <p:sldId id="387" r:id="rId5"/>
    <p:sldId id="388" r:id="rId6"/>
    <p:sldId id="38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75000"/>
      <a:buChar char="–"/>
      <a:defRPr sz="2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75000"/>
      <a:buChar char="–"/>
      <a:defRPr sz="2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75000"/>
      <a:buChar char="–"/>
      <a:defRPr sz="2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75000"/>
      <a:buChar char="–"/>
      <a:defRPr sz="2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75000"/>
      <a:buChar char="–"/>
      <a:defRPr sz="2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ven" initials="S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93" autoAdjust="0"/>
    <p:restoredTop sz="94602" autoAdjust="0"/>
  </p:normalViewPr>
  <p:slideViewPr>
    <p:cSldViewPr>
      <p:cViewPr>
        <p:scale>
          <a:sx n="80" d="100"/>
          <a:sy n="80" d="100"/>
        </p:scale>
        <p:origin x="-1766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8"/>
    </p:cViewPr>
  </p:sorterViewPr>
  <p:notesViewPr>
    <p:cSldViewPr>
      <p:cViewPr>
        <p:scale>
          <a:sx n="75" d="100"/>
          <a:sy n="75" d="100"/>
        </p:scale>
        <p:origin x="-1404" y="79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All%20my%20Files\Presentations\Brookings%2010-18-2010\Book2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Book2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F:\Current%20Work\country%20of%20origina%202014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D:\All%20my%20Files\STUDIES\Employment%20Trends%202014%20Q1\for%20presentation%20on%20hil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7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/>
              <a:t>
</a:t>
            </a:r>
          </a:p>
        </c:rich>
      </c:tx>
      <c:layout>
        <c:manualLayout>
          <c:xMode val="edge"/>
          <c:yMode val="edge"/>
          <c:x val="0.16241955696423221"/>
          <c:y val="1.087350874181259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097019122609674E-2"/>
          <c:y val="0.14158843125378559"/>
          <c:w val="0.76648815037826168"/>
          <c:h val="0.7066982973282185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'Fig 2'!$B$1</c:f>
              <c:strCache>
                <c:ptCount val="1"/>
                <c:pt idx="0">
                  <c:v>Natives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4.69663167104112E-3"/>
                  <c:y val="-3.03284643767355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2213473315835517E-5"/>
                  <c:y val="1.0156339153258016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7427821522309715E-4"/>
                  <c:y val="7.532047624481722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9689413823272091E-3"/>
                  <c:y val="5.85549088972574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5166854143232097E-3"/>
                  <c:y val="1.364198793332651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41.3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0196413293516276E-4"/>
                  <c:y val="5.60223496302839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9871849241636058E-3"/>
                  <c:y val="5.57505067005302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4037033449213225E-3"/>
                  <c:y val="5.57052980323223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5.1982070614131802E-5"/>
                  <c:y val="5.41195186047873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2.2688376804102395E-3"/>
                  <c:y val="5.48896764937287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9151712364655609E-3"/>
                  <c:y val="8.356855545793502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2.5021872265966788E-3"/>
                  <c:y val="9.47432696616487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Mode val="edge"/>
                  <c:yMode val="edge"/>
                  <c:x val="0.68748277990894691"/>
                  <c:y val="0.659659530336630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Mode val="edge"/>
                  <c:yMode val="edge"/>
                  <c:x val="0.73508851212260262"/>
                  <c:y val="0.659659530336630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Mode val="edge"/>
                  <c:yMode val="edge"/>
                  <c:x val="0.77989390714721862"/>
                  <c:y val="0.5799204662300044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Mode val="edge"/>
                  <c:yMode val="edge"/>
                  <c:x val="0.82889980795539275"/>
                  <c:y val="0.4766221331827846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Mode val="edge"/>
                  <c:yMode val="edge"/>
                  <c:x val="0.87930587735808596"/>
                  <c:y val="0.2192824262932203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2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'Fig 2'!$A$16:$A$20</c:f>
              <c:numCache>
                <c:formatCode>General</c:formatCode>
                <c:ptCount val="5"/>
                <c:pt idx="0">
                  <c:v>1970</c:v>
                </c:pt>
                <c:pt idx="1">
                  <c:v>1980</c:v>
                </c:pt>
                <c:pt idx="2">
                  <c:v>1990</c:v>
                </c:pt>
                <c:pt idx="3">
                  <c:v>2000</c:v>
                </c:pt>
                <c:pt idx="4">
                  <c:v>2010</c:v>
                </c:pt>
              </c:numCache>
            </c:numRef>
          </c:cat>
          <c:val>
            <c:numRef>
              <c:f>'Fig 2'!$B$16:$B$20</c:f>
              <c:numCache>
                <c:formatCode>General</c:formatCode>
                <c:ptCount val="5"/>
                <c:pt idx="0">
                  <c:v>9.6</c:v>
                </c:pt>
                <c:pt idx="1">
                  <c:v>14.1</c:v>
                </c:pt>
                <c:pt idx="2">
                  <c:v>19.8</c:v>
                </c:pt>
                <c:pt idx="3" formatCode="0.0">
                  <c:v>31.1</c:v>
                </c:pt>
                <c:pt idx="4">
                  <c:v>40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axId val="86925696"/>
        <c:axId val="86928384"/>
      </c:barChart>
      <c:catAx>
        <c:axId val="869256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692838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86928384"/>
        <c:scaling>
          <c:orientation val="minMax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9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900" dirty="0" smtClean="0"/>
                  <a:t>Millions</a:t>
                </a:r>
                <a:endParaRPr lang="en-US" sz="1900" dirty="0"/>
              </a:p>
            </c:rich>
          </c:tx>
          <c:layout>
            <c:manualLayout>
              <c:xMode val="edge"/>
              <c:yMode val="edge"/>
              <c:x val="7.0008429725962121E-3"/>
              <c:y val="0.3769483030495031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925696"/>
        <c:crosses val="autoZero"/>
        <c:crossBetween val="between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  <c:showDLblsOverMax val="0"/>
  </c:chart>
  <c:spPr>
    <a:noFill/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956521739130436E-3"/>
          <c:y val="3.6405010036459955E-2"/>
          <c:w val="0.81170991669519565"/>
          <c:h val="0.720039978625194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Sheet1!$G$11</c:f>
              <c:strCache>
                <c:ptCount val="1"/>
                <c:pt idx="0">
                  <c:v>India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Sheet1!$H$10:$K$10</c:f>
              <c:strCache>
                <c:ptCount val="4"/>
                <c:pt idx="0">
                  <c:v>Share with college education</c:v>
                </c:pt>
                <c:pt idx="1">
                  <c:v>Share in or near poverty</c:v>
                </c:pt>
                <c:pt idx="2">
                  <c:v>Welfare use Households w/children</c:v>
                </c:pt>
                <c:pt idx="3">
                  <c:v>Self-Employment</c:v>
                </c:pt>
              </c:strCache>
            </c:strRef>
          </c:cat>
          <c:val>
            <c:numRef>
              <c:f>Sheet1!$H$11:$K$11</c:f>
              <c:numCache>
                <c:formatCode>0%</c:formatCode>
                <c:ptCount val="4"/>
                <c:pt idx="0">
                  <c:v>0.8</c:v>
                </c:pt>
                <c:pt idx="1">
                  <c:v>0.16</c:v>
                </c:pt>
                <c:pt idx="2">
                  <c:v>0.19</c:v>
                </c:pt>
                <c:pt idx="3">
                  <c:v>0.1</c:v>
                </c:pt>
              </c:numCache>
            </c:numRef>
          </c:val>
        </c:ser>
        <c:ser>
          <c:idx val="1"/>
          <c:order val="1"/>
          <c:tx>
            <c:strRef>
              <c:f>Sheet1!$G$12</c:f>
              <c:strCache>
                <c:ptCount val="1"/>
                <c:pt idx="0">
                  <c:v>Koria</c:v>
                </c:pt>
              </c:strCache>
            </c:strRef>
          </c:tx>
          <c:spPr>
            <a:pattFill prst="smGrid">
              <a:fgClr>
                <a:schemeClr val="tx1">
                  <a:lumMod val="75000"/>
                  <a:lumOff val="25000"/>
                </a:schemeClr>
              </a:fgClr>
              <a:bgClr>
                <a:schemeClr val="bg1"/>
              </a:bgClr>
            </a:pattFill>
          </c:spPr>
          <c:invertIfNegative val="0"/>
          <c:dLbls>
            <c:dLbl>
              <c:idx val="0"/>
              <c:layout>
                <c:manualLayout>
                  <c:x val="2.8985507246376812E-3"/>
                  <c:y val="9.10125250911498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Sheet1!$H$10:$K$10</c:f>
              <c:strCache>
                <c:ptCount val="4"/>
                <c:pt idx="0">
                  <c:v>Share with college education</c:v>
                </c:pt>
                <c:pt idx="1">
                  <c:v>Share in or near poverty</c:v>
                </c:pt>
                <c:pt idx="2">
                  <c:v>Welfare use Households w/children</c:v>
                </c:pt>
                <c:pt idx="3">
                  <c:v>Self-Employment</c:v>
                </c:pt>
              </c:strCache>
            </c:strRef>
          </c:cat>
          <c:val>
            <c:numRef>
              <c:f>Sheet1!$H$12:$K$12</c:f>
              <c:numCache>
                <c:formatCode>0%</c:formatCode>
                <c:ptCount val="4"/>
                <c:pt idx="0">
                  <c:v>0.53</c:v>
                </c:pt>
                <c:pt idx="1">
                  <c:v>0.25</c:v>
                </c:pt>
                <c:pt idx="2">
                  <c:v>0.25</c:v>
                </c:pt>
                <c:pt idx="3">
                  <c:v>0.26</c:v>
                </c:pt>
              </c:numCache>
            </c:numRef>
          </c:val>
        </c:ser>
        <c:ser>
          <c:idx val="2"/>
          <c:order val="2"/>
          <c:tx>
            <c:strRef>
              <c:f>Sheet1!$G$13</c:f>
              <c:strCache>
                <c:ptCount val="1"/>
                <c:pt idx="0">
                  <c:v>Mexico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Sheet1!$H$10:$K$10</c:f>
              <c:strCache>
                <c:ptCount val="4"/>
                <c:pt idx="0">
                  <c:v>Share with college education</c:v>
                </c:pt>
                <c:pt idx="1">
                  <c:v>Share in or near poverty</c:v>
                </c:pt>
                <c:pt idx="2">
                  <c:v>Welfare use Households w/children</c:v>
                </c:pt>
                <c:pt idx="3">
                  <c:v>Self-Employment</c:v>
                </c:pt>
              </c:strCache>
            </c:strRef>
          </c:cat>
          <c:val>
            <c:numRef>
              <c:f>Sheet1!$H$13:$K$13</c:f>
              <c:numCache>
                <c:formatCode>0%</c:formatCode>
                <c:ptCount val="4"/>
                <c:pt idx="0">
                  <c:v>0.06</c:v>
                </c:pt>
                <c:pt idx="1">
                  <c:v>0.69</c:v>
                </c:pt>
                <c:pt idx="2">
                  <c:v>0.75</c:v>
                </c:pt>
                <c:pt idx="3">
                  <c:v>0.09</c:v>
                </c:pt>
              </c:numCache>
            </c:numRef>
          </c:val>
        </c:ser>
        <c:ser>
          <c:idx val="3"/>
          <c:order val="3"/>
          <c:tx>
            <c:strRef>
              <c:f>Sheet1!$G$14</c:f>
              <c:strCache>
                <c:ptCount val="1"/>
                <c:pt idx="0">
                  <c:v>Honduras </c:v>
                </c:pt>
              </c:strCache>
            </c:strRef>
          </c:tx>
          <c:spPr>
            <a:pattFill prst="pct50">
              <a:fgClr>
                <a:schemeClr val="tx1">
                  <a:lumMod val="75000"/>
                  <a:lumOff val="25000"/>
                </a:schemeClr>
              </a:fgClr>
              <a:bgClr>
                <a:schemeClr val="bg1"/>
              </a:bgClr>
            </a:pattFill>
          </c:spPr>
          <c:invertIfNegative val="0"/>
          <c:dLbls>
            <c:dLbl>
              <c:idx val="1"/>
              <c:layout>
                <c:manualLayout>
                  <c:x val="2.8985507246376812E-3"/>
                  <c:y val="1.82025050182299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Sheet1!$H$10:$K$10</c:f>
              <c:strCache>
                <c:ptCount val="4"/>
                <c:pt idx="0">
                  <c:v>Share with college education</c:v>
                </c:pt>
                <c:pt idx="1">
                  <c:v>Share in or near poverty</c:v>
                </c:pt>
                <c:pt idx="2">
                  <c:v>Welfare use Households w/children</c:v>
                </c:pt>
                <c:pt idx="3">
                  <c:v>Self-Employment</c:v>
                </c:pt>
              </c:strCache>
            </c:strRef>
          </c:cat>
          <c:val>
            <c:numRef>
              <c:f>Sheet1!$H$14:$K$14</c:f>
              <c:numCache>
                <c:formatCode>0%</c:formatCode>
                <c:ptCount val="4"/>
                <c:pt idx="0">
                  <c:v>0.09</c:v>
                </c:pt>
                <c:pt idx="1">
                  <c:v>0.66</c:v>
                </c:pt>
                <c:pt idx="2">
                  <c:v>0.69</c:v>
                </c:pt>
                <c:pt idx="3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991872"/>
        <c:axId val="116993408"/>
      </c:barChart>
      <c:catAx>
        <c:axId val="1169918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16993408"/>
        <c:crosses val="autoZero"/>
        <c:auto val="1"/>
        <c:lblAlgn val="ctr"/>
        <c:lblOffset val="100"/>
        <c:noMultiLvlLbl val="0"/>
      </c:catAx>
      <c:valAx>
        <c:axId val="11699340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16991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811925139792296"/>
          <c:y val="0.21785603634003523"/>
          <c:w val="0.13645011990161171"/>
          <c:h val="0.41847511261306991"/>
        </c:manualLayout>
      </c:layout>
      <c:overlay val="0"/>
      <c:txPr>
        <a:bodyPr/>
        <a:lstStyle/>
        <a:p>
          <a:pPr>
            <a:defRPr sz="15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282271534240035E-3"/>
          <c:y val="0.14809001915301129"/>
          <c:w val="0.98294838145231844"/>
          <c:h val="0.76169610555437328"/>
        </c:manualLayout>
      </c:layout>
      <c:lineChart>
        <c:grouping val="standard"/>
        <c:varyColors val="0"/>
        <c:ser>
          <c:idx val="3"/>
          <c:order val="0"/>
          <c:tx>
            <c:strRef>
              <c:f>'Figure 9 '!$H$8</c:f>
              <c:strCache>
                <c:ptCount val="1"/>
                <c:pt idx="0">
                  <c:v>College +</c:v>
                </c:pt>
              </c:strCache>
            </c:strRef>
          </c:tx>
          <c:spPr>
            <a:ln w="44450">
              <a:solidFill>
                <a:schemeClr val="tx1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10164797582120416"/>
                  <c:y val="-1.89614811662055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'Figure 9 '!$D$9:$D$11</c:f>
              <c:numCache>
                <c:formatCode>General</c:formatCode>
                <c:ptCount val="3"/>
                <c:pt idx="0">
                  <c:v>2000</c:v>
                </c:pt>
                <c:pt idx="1">
                  <c:v>2007</c:v>
                </c:pt>
                <c:pt idx="2">
                  <c:v>2014</c:v>
                </c:pt>
              </c:numCache>
            </c:numRef>
          </c:cat>
          <c:val>
            <c:numRef>
              <c:f>'Figure 9 '!$H$9:$H$11</c:f>
              <c:numCache>
                <c:formatCode>0%</c:formatCode>
                <c:ptCount val="3"/>
                <c:pt idx="0">
                  <c:v>0.86236754945218486</c:v>
                </c:pt>
                <c:pt idx="1">
                  <c:v>0.8446448882594525</c:v>
                </c:pt>
                <c:pt idx="2">
                  <c:v>0.82492491887206987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'Figure 9 '!$G$8</c:f>
              <c:strCache>
                <c:ptCount val="1"/>
                <c:pt idx="0">
                  <c:v>Some College</c:v>
                </c:pt>
              </c:strCache>
            </c:strRef>
          </c:tx>
          <c:spPr>
            <a:ln w="57150">
              <a:solidFill>
                <a:schemeClr val="tx1">
                  <a:lumMod val="65000"/>
                  <a:lumOff val="35000"/>
                </a:schemeClr>
              </a:solidFill>
              <a:prstDash val="sysDash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11707766642806013"/>
                  <c:y val="-3.9517627864084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'Figure 9 '!$D$9:$D$11</c:f>
              <c:numCache>
                <c:formatCode>General</c:formatCode>
                <c:ptCount val="3"/>
                <c:pt idx="0">
                  <c:v>2000</c:v>
                </c:pt>
                <c:pt idx="1">
                  <c:v>2007</c:v>
                </c:pt>
                <c:pt idx="2">
                  <c:v>2014</c:v>
                </c:pt>
              </c:numCache>
            </c:numRef>
          </c:cat>
          <c:val>
            <c:numRef>
              <c:f>'Figure 9 '!$G$9:$G$11</c:f>
              <c:numCache>
                <c:formatCode>0%</c:formatCode>
                <c:ptCount val="3"/>
                <c:pt idx="0">
                  <c:v>0.7788625282468562</c:v>
                </c:pt>
                <c:pt idx="1">
                  <c:v>0.74604498735715075</c:v>
                </c:pt>
                <c:pt idx="2">
                  <c:v>0.68000300819733772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'Figure 9 '!$F$8</c:f>
              <c:strCache>
                <c:ptCount val="1"/>
                <c:pt idx="0">
                  <c:v>HS only</c:v>
                </c:pt>
              </c:strCache>
            </c:strRef>
          </c:tx>
          <c:spPr>
            <a:ln w="57150">
              <a:solidFill>
                <a:schemeClr val="tx1">
                  <a:lumMod val="75000"/>
                  <a:lumOff val="25000"/>
                </a:schemeClr>
              </a:solidFill>
              <a:prstDash val="lgDash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13300286327845384"/>
                  <c:y val="1.2434915230190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layout>
                <c:manualLayout>
                  <c:x val="-2.9175784099197667E-2"/>
                  <c:y val="2.21011946329647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'Figure 9 '!$D$9:$D$11</c:f>
              <c:numCache>
                <c:formatCode>General</c:formatCode>
                <c:ptCount val="3"/>
                <c:pt idx="0">
                  <c:v>2000</c:v>
                </c:pt>
                <c:pt idx="1">
                  <c:v>2007</c:v>
                </c:pt>
                <c:pt idx="2">
                  <c:v>2014</c:v>
                </c:pt>
              </c:numCache>
            </c:numRef>
          </c:cat>
          <c:val>
            <c:numRef>
              <c:f>'Figure 9 '!$F$9:$F$11</c:f>
              <c:numCache>
                <c:formatCode>0%</c:formatCode>
                <c:ptCount val="3"/>
                <c:pt idx="0">
                  <c:v>0.73947379424573345</c:v>
                </c:pt>
                <c:pt idx="1">
                  <c:v>0.71057613257159158</c:v>
                </c:pt>
                <c:pt idx="2">
                  <c:v>0.64666874545265562</c:v>
                </c:pt>
              </c:numCache>
            </c:numRef>
          </c:val>
          <c:smooth val="0"/>
        </c:ser>
        <c:ser>
          <c:idx val="0"/>
          <c:order val="3"/>
          <c:tx>
            <c:strRef>
              <c:f>'Figure 9 '!$E$8</c:f>
              <c:strCache>
                <c:ptCount val="1"/>
                <c:pt idx="0">
                  <c:v>&lt;HS</c:v>
                </c:pt>
              </c:strCache>
            </c:strRef>
          </c:tx>
          <c:spPr>
            <a:ln w="5715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13131313131313133"/>
                  <c:y val="-1.997091579768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'Figure 9 '!$D$9:$D$11</c:f>
              <c:numCache>
                <c:formatCode>General</c:formatCode>
                <c:ptCount val="3"/>
                <c:pt idx="0">
                  <c:v>2000</c:v>
                </c:pt>
                <c:pt idx="1">
                  <c:v>2007</c:v>
                </c:pt>
                <c:pt idx="2">
                  <c:v>2014</c:v>
                </c:pt>
              </c:numCache>
            </c:numRef>
          </c:cat>
          <c:val>
            <c:numRef>
              <c:f>'Figure 9 '!$E$9:$E$11</c:f>
              <c:numCache>
                <c:formatCode>0%</c:formatCode>
                <c:ptCount val="3"/>
                <c:pt idx="0">
                  <c:v>0.5245671070260286</c:v>
                </c:pt>
                <c:pt idx="1">
                  <c:v>0.48635248958766059</c:v>
                </c:pt>
                <c:pt idx="2">
                  <c:v>0.38644294305442128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061888"/>
        <c:axId val="117080064"/>
      </c:lineChart>
      <c:catAx>
        <c:axId val="117061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700" b="1"/>
            </a:pPr>
            <a:endParaRPr lang="en-US"/>
          </a:p>
        </c:txPr>
        <c:crossAx val="117080064"/>
        <c:crosses val="autoZero"/>
        <c:auto val="1"/>
        <c:lblAlgn val="ctr"/>
        <c:lblOffset val="100"/>
        <c:noMultiLvlLbl val="0"/>
      </c:catAx>
      <c:valAx>
        <c:axId val="117080064"/>
        <c:scaling>
          <c:orientation val="minMax"/>
          <c:max val="0.9"/>
          <c:min val="0.35000000000000003"/>
        </c:scaling>
        <c:delete val="1"/>
        <c:axPos val="l"/>
        <c:numFmt formatCode="0%" sourceLinked="1"/>
        <c:majorTickMark val="out"/>
        <c:minorTickMark val="none"/>
        <c:tickLblPos val="nextTo"/>
        <c:crossAx val="1170618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441001124859392"/>
          <c:y val="0.13661215424994952"/>
          <c:w val="0.77558998875140606"/>
          <c:h val="0.695701393095093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'Figure 1'!$B$13</c:f>
              <c:strCache>
                <c:ptCount val="1"/>
                <c:pt idx="0">
                  <c:v>Immigrant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3.0952380952380953E-2"/>
                  <c:y val="1.794871794871794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  34% Immigrant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293738257984206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100</a:t>
                    </a:r>
                    <a:r>
                      <a:rPr lang="en-US" dirty="0" smtClean="0"/>
                      <a:t>% Immigrant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5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'Figure 1'!$C$12:$D$12</c:f>
              <c:strCache>
                <c:ptCount val="2"/>
                <c:pt idx="0">
                  <c:v>Share of population growth</c:v>
                </c:pt>
                <c:pt idx="1">
                  <c:v>Share of employment growth</c:v>
                </c:pt>
              </c:strCache>
            </c:strRef>
          </c:cat>
          <c:val>
            <c:numRef>
              <c:f>'Figure 1'!$C$13:$D$13</c:f>
              <c:numCache>
                <c:formatCode>0%</c:formatCode>
                <c:ptCount val="2"/>
                <c:pt idx="0">
                  <c:v>0.34406634480610493</c:v>
                </c:pt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'Figure 1'!$B$14</c:f>
              <c:strCache>
                <c:ptCount val="1"/>
                <c:pt idx="0">
                  <c:v>Native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66</a:t>
                    </a:r>
                    <a:r>
                      <a:rPr lang="en-US" smtClean="0"/>
                      <a:t>% Native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180621788473621E-2"/>
                  <c:y val="-2.65251380033949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5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'Figure 1'!$C$12:$D$12</c:f>
              <c:strCache>
                <c:ptCount val="2"/>
                <c:pt idx="0">
                  <c:v>Share of population growth</c:v>
                </c:pt>
                <c:pt idx="1">
                  <c:v>Share of employment growth</c:v>
                </c:pt>
              </c:strCache>
            </c:strRef>
          </c:cat>
          <c:val>
            <c:numRef>
              <c:f>'Figure 1'!$C$14:$D$14</c:f>
              <c:numCache>
                <c:formatCode>0%</c:formatCode>
                <c:ptCount val="2"/>
                <c:pt idx="0">
                  <c:v>0.66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7"/>
        <c:overlap val="-2"/>
        <c:axId val="69656576"/>
        <c:axId val="69658112"/>
      </c:barChart>
      <c:catAx>
        <c:axId val="69656576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50" b="1"/>
            </a:pPr>
            <a:endParaRPr lang="en-US"/>
          </a:p>
        </c:txPr>
        <c:crossAx val="69658112"/>
        <c:crosses val="autoZero"/>
        <c:auto val="1"/>
        <c:lblAlgn val="ctr"/>
        <c:lblOffset val="100"/>
        <c:noMultiLvlLbl val="0"/>
      </c:catAx>
      <c:valAx>
        <c:axId val="69658112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extTo"/>
        <c:crossAx val="696565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0.08824</cdr:x>
      <cdr:y>0.19231</cdr:y>
    </cdr:from>
    <cdr:to>
      <cdr:x>0.26471</cdr:x>
      <cdr:y>0.38462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57224" y="1143014"/>
          <a:ext cx="914397" cy="11429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u="sng" dirty="0" smtClean="0">
              <a:latin typeface="Arial Black" panose="020B0A04020102020204" pitchFamily="34" charset="0"/>
            </a:rPr>
            <a:t>Illegal Immigrants</a:t>
          </a:r>
        </a:p>
        <a:p xmlns:a="http://schemas.openxmlformats.org/drawingml/2006/main">
          <a:r>
            <a:rPr lang="en-US" sz="1400" b="1" dirty="0" smtClean="0">
              <a:latin typeface="Arial Black" panose="020B0A04020102020204" pitchFamily="34" charset="0"/>
            </a:rPr>
            <a:t>11.5 million in 2013</a:t>
          </a:r>
          <a:endParaRPr lang="en-US" sz="1400" b="1" dirty="0" smtClean="0">
            <a:latin typeface="Arial Black" panose="020B0A04020102020204" pitchFamily="34" charset="0"/>
          </a:endParaRPr>
        </a:p>
        <a:p xmlns:a="http://schemas.openxmlformats.org/drawingml/2006/main">
          <a:r>
            <a:rPr lang="en-US" sz="1400" b="1" dirty="0" smtClean="0">
              <a:latin typeface="Arial Black" panose="020B0A04020102020204" pitchFamily="34" charset="0"/>
            </a:rPr>
            <a:t>8.5 million in 2000 </a:t>
          </a:r>
        </a:p>
        <a:p xmlns:a="http://schemas.openxmlformats.org/drawingml/2006/main">
          <a:r>
            <a:rPr lang="en-US" sz="1400" b="1" dirty="0" smtClean="0">
              <a:latin typeface="Arial Black" panose="020B0A04020102020204" pitchFamily="34" charset="0"/>
            </a:rPr>
            <a:t>3.5 million 1990</a:t>
          </a:r>
          <a:endParaRPr lang="en-US" sz="1400" b="1" dirty="0">
            <a:latin typeface="Arial Black" panose="020B0A04020102020204" pitchFamily="34" charset="0"/>
          </a:endParaRPr>
        </a:p>
      </cdr:txBody>
    </cdr:sp>
  </cdr:relSizeAnchor>
  <cdr:relSizeAnchor xmlns:cdr="http://schemas.openxmlformats.org/drawingml/2006/chartDrawing">
    <cdr:from>
      <cdr:x>0.08824</cdr:x>
      <cdr:y>0.85897</cdr:y>
    </cdr:from>
    <cdr:to>
      <cdr:x>0.19118</cdr:x>
      <cdr:y>0.91026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57200" y="5105400"/>
          <a:ext cx="5334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1970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0.23529</cdr:x>
      <cdr:y>0.85897</cdr:y>
    </cdr:from>
    <cdr:to>
      <cdr:x>0.33824</cdr:x>
      <cdr:y>0.91026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219200" y="5105400"/>
          <a:ext cx="5334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/>
            <a:t>1980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0.38358</cdr:x>
      <cdr:y>0.85897</cdr:y>
    </cdr:from>
    <cdr:to>
      <cdr:x>0.48652</cdr:x>
      <cdr:y>0.91026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987551" y="5105400"/>
          <a:ext cx="533394" cy="3048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/>
            <a:t>1990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0.54412</cdr:x>
      <cdr:y>0.85897</cdr:y>
    </cdr:from>
    <cdr:to>
      <cdr:x>0.64706</cdr:x>
      <cdr:y>0.91026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819400" y="5105400"/>
          <a:ext cx="5334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/>
            <a:t>2000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0.70588</cdr:x>
      <cdr:y>0.85897</cdr:y>
    </cdr:from>
    <cdr:to>
      <cdr:x>0.80882</cdr:x>
      <cdr:y>0.91026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3657600" y="5105400"/>
          <a:ext cx="5334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/>
            <a:t>2013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0.13235</cdr:x>
      <cdr:y>0.73077</cdr:y>
    </cdr:from>
    <cdr:to>
      <cdr:x>0.29412</cdr:x>
      <cdr:y>0.78205</cdr:y>
    </cdr:to>
    <cdr:cxnSp macro="">
      <cdr:nvCxnSpPr>
        <cdr:cNvPr id="9" name="Straight Connector 8"/>
        <cdr:cNvCxnSpPr/>
      </cdr:nvCxnSpPr>
      <cdr:spPr>
        <a:xfrm xmlns:a="http://schemas.openxmlformats.org/drawingml/2006/main" flipV="1">
          <a:off x="685800" y="4343400"/>
          <a:ext cx="838200" cy="304800"/>
        </a:xfrm>
        <a:prstGeom xmlns:a="http://schemas.openxmlformats.org/drawingml/2006/main" prst="line">
          <a:avLst/>
        </a:prstGeom>
        <a:ln xmlns:a="http://schemas.openxmlformats.org/drawingml/2006/main" w="57150" cmpd="sng"/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0.29412</cdr:x>
      <cdr:y>0.67949</cdr:y>
    </cdr:from>
    <cdr:to>
      <cdr:x>0.44118</cdr:x>
      <cdr:y>0.73077</cdr:y>
    </cdr:to>
    <cdr:cxnSp macro="">
      <cdr:nvCxnSpPr>
        <cdr:cNvPr id="12" name="Straight Connector 11"/>
        <cdr:cNvCxnSpPr/>
      </cdr:nvCxnSpPr>
      <cdr:spPr>
        <a:xfrm xmlns:a="http://schemas.openxmlformats.org/drawingml/2006/main" flipV="1">
          <a:off x="1524000" y="4038600"/>
          <a:ext cx="762000" cy="304800"/>
        </a:xfrm>
        <a:prstGeom xmlns:a="http://schemas.openxmlformats.org/drawingml/2006/main" prst="line">
          <a:avLst/>
        </a:prstGeom>
        <a:ln xmlns:a="http://schemas.openxmlformats.org/drawingml/2006/main" w="57150" cmpd="sng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0.44118</cdr:x>
      <cdr:y>0.60256</cdr:y>
    </cdr:from>
    <cdr:to>
      <cdr:x>0.61765</cdr:x>
      <cdr:y>0.67949</cdr:y>
    </cdr:to>
    <cdr:cxnSp macro="">
      <cdr:nvCxnSpPr>
        <cdr:cNvPr id="14" name="Straight Connector 13"/>
        <cdr:cNvCxnSpPr/>
      </cdr:nvCxnSpPr>
      <cdr:spPr>
        <a:xfrm xmlns:a="http://schemas.openxmlformats.org/drawingml/2006/main" flipV="1">
          <a:off x="2286000" y="3581400"/>
          <a:ext cx="914400" cy="457200"/>
        </a:xfrm>
        <a:prstGeom xmlns:a="http://schemas.openxmlformats.org/drawingml/2006/main" prst="line">
          <a:avLst/>
        </a:prstGeom>
        <a:ln xmlns:a="http://schemas.openxmlformats.org/drawingml/2006/main" w="57150" cmpd="sng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0.61765</cdr:x>
      <cdr:y>0.53846</cdr:y>
    </cdr:from>
    <cdr:to>
      <cdr:x>0.79412</cdr:x>
      <cdr:y>0.60256</cdr:y>
    </cdr:to>
    <cdr:cxnSp macro="">
      <cdr:nvCxnSpPr>
        <cdr:cNvPr id="16" name="Straight Connector 15"/>
        <cdr:cNvCxnSpPr/>
      </cdr:nvCxnSpPr>
      <cdr:spPr>
        <a:xfrm xmlns:a="http://schemas.openxmlformats.org/drawingml/2006/main" flipV="1">
          <a:off x="3200400" y="3200400"/>
          <a:ext cx="914400" cy="381001"/>
        </a:xfrm>
        <a:prstGeom xmlns:a="http://schemas.openxmlformats.org/drawingml/2006/main" prst="line">
          <a:avLst/>
        </a:prstGeom>
        <a:ln xmlns:a="http://schemas.openxmlformats.org/drawingml/2006/main" w="57150" cmpd="sng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0.3848</cdr:x>
      <cdr:y>0.68719</cdr:y>
    </cdr:from>
    <cdr:to>
      <cdr:x>0.53186</cdr:x>
      <cdr:y>0.74933</cdr:y>
    </cdr:to>
    <cdr:sp macro="" textlink="">
      <cdr:nvSpPr>
        <cdr:cNvPr id="21" name="TextBox 2"/>
        <cdr:cNvSpPr txBox="1"/>
      </cdr:nvSpPr>
      <cdr:spPr>
        <a:xfrm xmlns:a="http://schemas.openxmlformats.org/drawingml/2006/main">
          <a:off x="1993901" y="4084358"/>
          <a:ext cx="762001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20000"/>
            </a:spcBef>
            <a:spcAft>
              <a:spcPct val="0"/>
            </a:spcAft>
            <a:buClr>
              <a:schemeClr val="tx1"/>
            </a:buClr>
            <a:buSzPct val="75000"/>
            <a:buChar char="–"/>
            <a:defRPr sz="2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20000"/>
            </a:spcBef>
            <a:spcAft>
              <a:spcPct val="0"/>
            </a:spcAft>
            <a:buClr>
              <a:schemeClr val="tx1"/>
            </a:buClr>
            <a:buSzPct val="75000"/>
            <a:buChar char="–"/>
            <a:defRPr sz="2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20000"/>
            </a:spcBef>
            <a:spcAft>
              <a:spcPct val="0"/>
            </a:spcAft>
            <a:buClr>
              <a:schemeClr val="tx1"/>
            </a:buClr>
            <a:buSzPct val="75000"/>
            <a:buChar char="–"/>
            <a:defRPr sz="2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20000"/>
            </a:spcBef>
            <a:spcAft>
              <a:spcPct val="0"/>
            </a:spcAft>
            <a:buClr>
              <a:schemeClr val="tx1"/>
            </a:buClr>
            <a:buSzPct val="75000"/>
            <a:buChar char="–"/>
            <a:defRPr sz="2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20000"/>
            </a:spcBef>
            <a:spcAft>
              <a:spcPct val="0"/>
            </a:spcAft>
            <a:buClr>
              <a:schemeClr val="tx1"/>
            </a:buClr>
            <a:buSzPct val="75000"/>
            <a:buChar char="–"/>
            <a:defRPr sz="2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2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2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2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2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>
            <a:buNone/>
          </a:pPr>
          <a:r>
            <a:rPr lang="en-US" sz="1800" b="1" i="1" dirty="0" smtClean="0"/>
            <a:t>7.9%</a:t>
          </a:r>
          <a:endParaRPr lang="en-US" sz="1800" b="1" i="1" dirty="0"/>
        </a:p>
      </cdr:txBody>
    </cdr:sp>
  </cdr:relSizeAnchor>
  <cdr:relSizeAnchor xmlns:cdr="http://schemas.openxmlformats.org/drawingml/2006/chartDrawing">
    <cdr:from>
      <cdr:x>0.52941</cdr:x>
      <cdr:y>0.62821</cdr:y>
    </cdr:from>
    <cdr:to>
      <cdr:x>0.69118</cdr:x>
      <cdr:y>0.69034</cdr:y>
    </cdr:to>
    <cdr:sp macro="" textlink="">
      <cdr:nvSpPr>
        <cdr:cNvPr id="25" name="TextBox 2"/>
        <cdr:cNvSpPr txBox="1"/>
      </cdr:nvSpPr>
      <cdr:spPr>
        <a:xfrm xmlns:a="http://schemas.openxmlformats.org/drawingml/2006/main">
          <a:off x="2743200" y="3733800"/>
          <a:ext cx="83820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20000"/>
            </a:spcBef>
            <a:spcAft>
              <a:spcPct val="0"/>
            </a:spcAft>
            <a:buClr>
              <a:schemeClr val="tx1"/>
            </a:buClr>
            <a:buSzPct val="75000"/>
            <a:buChar char="–"/>
            <a:defRPr sz="2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20000"/>
            </a:spcBef>
            <a:spcAft>
              <a:spcPct val="0"/>
            </a:spcAft>
            <a:buClr>
              <a:schemeClr val="tx1"/>
            </a:buClr>
            <a:buSzPct val="75000"/>
            <a:buChar char="–"/>
            <a:defRPr sz="2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20000"/>
            </a:spcBef>
            <a:spcAft>
              <a:spcPct val="0"/>
            </a:spcAft>
            <a:buClr>
              <a:schemeClr val="tx1"/>
            </a:buClr>
            <a:buSzPct val="75000"/>
            <a:buChar char="–"/>
            <a:defRPr sz="2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20000"/>
            </a:spcBef>
            <a:spcAft>
              <a:spcPct val="0"/>
            </a:spcAft>
            <a:buClr>
              <a:schemeClr val="tx1"/>
            </a:buClr>
            <a:buSzPct val="75000"/>
            <a:buChar char="–"/>
            <a:defRPr sz="2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20000"/>
            </a:spcBef>
            <a:spcAft>
              <a:spcPct val="0"/>
            </a:spcAft>
            <a:buClr>
              <a:schemeClr val="tx1"/>
            </a:buClr>
            <a:buSzPct val="75000"/>
            <a:buChar char="–"/>
            <a:defRPr sz="2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2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2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2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2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>
            <a:buNone/>
          </a:pPr>
          <a:r>
            <a:rPr lang="en-US" sz="1800" b="1" i="1" dirty="0" smtClean="0"/>
            <a:t>11.1%</a:t>
          </a:r>
          <a:endParaRPr lang="en-US" sz="1800" b="1" i="1" dirty="0"/>
        </a:p>
      </cdr:txBody>
    </cdr:sp>
  </cdr:relSizeAnchor>
  <cdr:relSizeAnchor xmlns:cdr="http://schemas.openxmlformats.org/drawingml/2006/chartDrawing">
    <cdr:from>
      <cdr:x>0.67647</cdr:x>
      <cdr:y>0.55969</cdr:y>
    </cdr:from>
    <cdr:to>
      <cdr:x>0.85294</cdr:x>
      <cdr:y>0.62183</cdr:y>
    </cdr:to>
    <cdr:sp macro="" textlink="">
      <cdr:nvSpPr>
        <cdr:cNvPr id="26" name="TextBox 2"/>
        <cdr:cNvSpPr txBox="1"/>
      </cdr:nvSpPr>
      <cdr:spPr>
        <a:xfrm xmlns:a="http://schemas.openxmlformats.org/drawingml/2006/main">
          <a:off x="3505200" y="3326574"/>
          <a:ext cx="91440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buNone/>
          </a:pPr>
          <a:r>
            <a:rPr lang="en-US" sz="1800" b="1" i="1" dirty="0" smtClean="0">
              <a:latin typeface="Arial" panose="020B0604020202020204" pitchFamily="34" charset="0"/>
              <a:cs typeface="Arial" panose="020B0604020202020204" pitchFamily="34" charset="0"/>
            </a:rPr>
            <a:t>13.1%</a:t>
          </a:r>
          <a:endParaRPr lang="en-US" sz="1800" b="1" i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0.05882</cdr:x>
      <cdr:y>0.08974</cdr:y>
    </cdr:from>
    <cdr:to>
      <cdr:x>0.82353</cdr:x>
      <cdr:y>0.16667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04800" y="533400"/>
          <a:ext cx="39624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1" u="sng" dirty="0" smtClean="0"/>
            <a:t>Number &amp; percent of US population</a:t>
          </a:r>
          <a:endParaRPr lang="en-US" sz="1800" b="1" u="sng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</cdr:x>
      <cdr:y>0.16382</cdr:y>
    </cdr:from>
    <cdr:to>
      <cdr:x>0.90435</cdr:x>
      <cdr:y>0.23663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10400" y="685800"/>
          <a:ext cx="9144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300" b="1" u="sng" dirty="0" smtClean="0"/>
            <a:t>Examples:</a:t>
          </a:r>
          <a:endParaRPr lang="en-US" sz="1300" b="1" u="sng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0.21212</cdr:x>
      <cdr:y>0.74324</cdr:y>
    </cdr:from>
    <cdr:to>
      <cdr:x>0.51786</cdr:x>
      <cdr:y>0.80328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1066800" y="4191000"/>
          <a:ext cx="1537600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/>
            <a:t>&lt;High</a:t>
          </a:r>
          <a:r>
            <a:rPr lang="en-US" sz="1600" b="1" baseline="0" dirty="0"/>
            <a:t> School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0.12121</cdr:x>
      <cdr:y>0.40541</cdr:y>
    </cdr:from>
    <cdr:to>
      <cdr:x>0.49133</cdr:x>
      <cdr:y>0.46545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09600" y="2286000"/>
          <a:ext cx="1861407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/>
            <a:t>High School only</a:t>
          </a:r>
        </a:p>
      </cdr:txBody>
    </cdr:sp>
  </cdr:relSizeAnchor>
  <cdr:relSizeAnchor xmlns:cdr="http://schemas.openxmlformats.org/drawingml/2006/chartDrawing">
    <cdr:from>
      <cdr:x>0.22727</cdr:x>
      <cdr:y>0.25676</cdr:y>
    </cdr:from>
    <cdr:to>
      <cdr:x>0.53301</cdr:x>
      <cdr:y>0.3168</cdr:y>
    </cdr:to>
    <cdr:sp macro="" textlink="">
      <cdr:nvSpPr>
        <cdr:cNvPr id="4" name="TextBox 2"/>
        <cdr:cNvSpPr txBox="1"/>
      </cdr:nvSpPr>
      <cdr:spPr>
        <a:xfrm xmlns:a="http://schemas.openxmlformats.org/drawingml/2006/main">
          <a:off x="1143000" y="1447800"/>
          <a:ext cx="1537600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/>
            <a:t>Some C</a:t>
          </a:r>
          <a:r>
            <a:rPr lang="en-US" sz="1600" b="1" dirty="0" smtClean="0"/>
            <a:t>ollege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0.63636</cdr:x>
      <cdr:y>0.17568</cdr:y>
    </cdr:from>
    <cdr:to>
      <cdr:x>0.90448</cdr:x>
      <cdr:y>0.23572</cdr:y>
    </cdr:to>
    <cdr:sp macro="" textlink="">
      <cdr:nvSpPr>
        <cdr:cNvPr id="5" name="TextBox 2"/>
        <cdr:cNvSpPr txBox="1"/>
      </cdr:nvSpPr>
      <cdr:spPr>
        <a:xfrm xmlns:a="http://schemas.openxmlformats.org/drawingml/2006/main">
          <a:off x="3200400" y="990600"/>
          <a:ext cx="1348429" cy="338553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/>
            <a:t>Bachelor's+</a:t>
          </a:r>
        </a:p>
      </cdr:txBody>
    </cdr:sp>
  </cdr:relSizeAnchor>
  <cdr:relSizeAnchor xmlns:cdr="http://schemas.openxmlformats.org/drawingml/2006/chartDrawing">
    <cdr:from>
      <cdr:x>0.01515</cdr:x>
      <cdr:y>0.01351</cdr:y>
    </cdr:from>
    <cdr:to>
      <cdr:x>0.98485</cdr:x>
      <cdr:y>0.17568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0420" y="76180"/>
          <a:ext cx="4507360" cy="9144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/>
          <a:r>
            <a:rPr lang="en-US" sz="1600" b="1" i="0" baseline="0" dirty="0" smtClean="0">
              <a:effectLst/>
              <a:latin typeface="Arial Black" panose="020B0A04020102020204" pitchFamily="34" charset="0"/>
            </a:rPr>
            <a:t>Share of natives of every </a:t>
          </a:r>
          <a:r>
            <a:rPr lang="en-US" sz="1600" b="1" i="0" baseline="0" dirty="0" smtClean="0">
              <a:effectLst/>
              <a:latin typeface="Arial Black" panose="020B0A04020102020204" pitchFamily="34" charset="0"/>
            </a:rPr>
            <a:t>education</a:t>
          </a:r>
        </a:p>
        <a:p xmlns:a="http://schemas.openxmlformats.org/drawingml/2006/main">
          <a:pPr algn="ctr" rtl="0"/>
          <a:r>
            <a:rPr lang="en-US" sz="1600" b="1" i="0" baseline="0" dirty="0" smtClean="0">
              <a:effectLst/>
              <a:latin typeface="Arial Black" panose="020B0A04020102020204" pitchFamily="34" charset="0"/>
            </a:rPr>
            <a:t>level holding </a:t>
          </a:r>
          <a:r>
            <a:rPr lang="en-US" sz="1600" b="1" i="0" baseline="0" dirty="0" smtClean="0">
              <a:effectLst/>
              <a:latin typeface="Arial Black" panose="020B0A04020102020204" pitchFamily="34" charset="0"/>
            </a:rPr>
            <a:t>a job has </a:t>
          </a:r>
          <a:r>
            <a:rPr lang="en-US" sz="1600" b="1" i="0" baseline="0" dirty="0" smtClean="0">
              <a:effectLst/>
              <a:latin typeface="Arial Black" panose="020B0A04020102020204" pitchFamily="34" charset="0"/>
            </a:rPr>
            <a:t>declined</a:t>
          </a:r>
        </a:p>
        <a:p xmlns:a="http://schemas.openxmlformats.org/drawingml/2006/main">
          <a:pPr algn="ctr" rtl="0"/>
          <a:r>
            <a:rPr lang="en-US" sz="1600" b="1" i="0" baseline="0" dirty="0" smtClean="0">
              <a:effectLst/>
              <a:latin typeface="Arial Black" panose="020B0A04020102020204" pitchFamily="34" charset="0"/>
            </a:rPr>
            <a:t>dramatically</a:t>
          </a:r>
          <a:r>
            <a:rPr lang="en-US" sz="1600" b="1" baseline="30000" dirty="0" smtClean="0"/>
            <a:t> </a:t>
          </a:r>
          <a:r>
            <a:rPr lang="en-US" sz="1600" b="1" i="0" baseline="0" dirty="0" smtClean="0">
              <a:effectLst/>
              <a:latin typeface="Arial Black" panose="020B0A04020102020204" pitchFamily="34" charset="0"/>
            </a:rPr>
            <a:t>2000-2014</a:t>
          </a:r>
          <a:endParaRPr lang="en-US" sz="1600" b="1" i="0" baseline="0" dirty="0" smtClean="0">
            <a:effectLst/>
            <a:latin typeface="Arial Black" panose="020B0A04020102020204" pitchFamily="34" charset="0"/>
          </a:endParaRPr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0.17754</cdr:x>
      <cdr:y>0.72383</cdr:y>
    </cdr:from>
    <cdr:to>
      <cdr:x>0.32322</cdr:x>
      <cdr:y>0.93764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14425" y="30956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0.62064</cdr:x>
      <cdr:y>0.5412</cdr:y>
    </cdr:from>
    <cdr:to>
      <cdr:x>0.76631</cdr:x>
      <cdr:y>0.75501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895725" y="23145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0.84507</cdr:x>
      <cdr:y>0.71688</cdr:y>
    </cdr:from>
    <cdr:to>
      <cdr:x>0.93034</cdr:x>
      <cdr:y>0.78773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572000" y="3432650"/>
          <a:ext cx="461328" cy="339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300" b="1" dirty="0">
              <a:latin typeface="+mn-lt"/>
              <a:ea typeface="+mn-ea"/>
              <a:cs typeface="+mn-cs"/>
            </a:rPr>
            <a:t>Native</a:t>
          </a:r>
        </a:p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r>
              <a:rPr lang="en-US" dirty="0"/>
              <a:t>Center for Immigration Studies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FCC05241-33D9-4B73-A805-E98195D4A8C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905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r>
              <a:rPr lang="en-US" dirty="0"/>
              <a:t>Center for Immigration Studies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7AE4D0DA-C64A-46E1-9B1D-BABB22BD46C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5760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249" tIns="44332" rIns="90249" bIns="44332"/>
          <a:lstStyle/>
          <a:p>
            <a:endParaRPr lang="en-US" sz="24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4D0DA-C64A-46E1-9B1D-BABB22BD46C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310DEB-CA4E-4BD1-9D3C-450800487072}" type="datetime1">
              <a:rPr lang="en-US" smtClean="0"/>
              <a:pPr/>
              <a:t>1/12/2015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022D25-F725-48FA-9B3C-E071159B0A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F24BDA-E398-4764-A985-D8068D97DEC0}" type="datetime1">
              <a:rPr lang="en-US" smtClean="0"/>
              <a:pPr/>
              <a:t>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5E2FB2-8ABF-42C4-9190-5DC343EC63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592A86-8A86-4AF5-9820-4D61DA8733EA}" type="datetime1">
              <a:rPr lang="en-US" smtClean="0"/>
              <a:pPr/>
              <a:t>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5557A1-463E-4B2E-B4CF-D3520E972C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0D1C0F-40AB-47D8-B166-E88F0A1B75AF}" type="datetime1">
              <a:rPr lang="en-US" smtClean="0"/>
              <a:pPr/>
              <a:t>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A1AA06-E142-4FEF-A0FB-D068B12317F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77E4A2-EE29-43D5-AB47-A6CB6F591437}" type="datetime1">
              <a:rPr lang="en-US" smtClean="0"/>
              <a:pPr/>
              <a:t>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A154D5-5213-4F0D-8269-785241B1CD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4C20B-E886-44C9-8BC1-5D0208C1285F}" type="datetime1">
              <a:rPr lang="en-US" smtClean="0"/>
              <a:pPr/>
              <a:t>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49B5BB-19C3-41C0-B35A-6D95BFE4D4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57A53D-776E-4B28-84BC-605F8F20ECDC}" type="datetime1">
              <a:rPr lang="en-US" smtClean="0"/>
              <a:pPr/>
              <a:t>1/12/2015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74173-5BA6-49B2-BD14-0DC7D1651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AAD288-10F4-46D6-89C2-DCB8728A1CD3}" type="datetime1">
              <a:rPr lang="en-US" smtClean="0"/>
              <a:pPr/>
              <a:t>1/12/2015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FE5CF1-670B-49BB-BCC6-2A4CCC206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F88BE-92CD-483C-894C-EEFD458F6EEC}" type="datetime1">
              <a:rPr lang="en-US" smtClean="0"/>
              <a:pPr/>
              <a:t>1/12/2015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DDD85A-66C7-4A19-8266-16BB482117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231B1A9-E62E-49AE-B7B3-2F62A9BB7CCF}" type="datetime1">
              <a:rPr lang="en-US" smtClean="0"/>
              <a:pPr/>
              <a:t>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6A2742-8AC2-4281-8989-034D1A1385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805D45-05B0-497B-914F-BD0F53555CDB}" type="datetime1">
              <a:rPr lang="en-US" smtClean="0"/>
              <a:pPr/>
              <a:t>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8B6583-ADAF-4E02-B90F-CD300A0729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8EE78B9-31ED-4518-AE8D-56AA9D6FE014}" type="datetime1">
              <a:rPr lang="en-US" smtClean="0"/>
              <a:pPr/>
              <a:t>1/12/2015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B0FAE05-8669-4B87-81C8-DDE6C431D08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AutoShape 1026"/>
          <p:cNvSpPr>
            <a:spLocks noGrp="1" noChangeArrowheads="1"/>
          </p:cNvSpPr>
          <p:nvPr>
            <p:ph type="ctrTitle"/>
          </p:nvPr>
        </p:nvSpPr>
        <p:spPr>
          <a:xfrm>
            <a:off x="0" y="1219200"/>
            <a:ext cx="9144000" cy="13716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Immigrants in </a:t>
            </a:r>
            <a:r>
              <a:rPr lang="en-US" sz="4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the United </a:t>
            </a:r>
            <a:r>
              <a:rPr lang="en-US" sz="4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States Legal and Illegal </a:t>
            </a:r>
            <a:endParaRPr lang="en-US" sz="4000" b="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3347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191000" y="3276600"/>
            <a:ext cx="4953000" cy="1568450"/>
          </a:xfrm>
        </p:spPr>
        <p:txBody>
          <a:bodyPr>
            <a:normAutofit fontScale="92500" lnSpcReduction="10000"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Steven A. </a:t>
            </a:r>
            <a:r>
              <a:rPr lang="en-US" sz="2000" b="1" dirty="0" smtClean="0">
                <a:solidFill>
                  <a:schemeClr val="tx1"/>
                </a:solidFill>
              </a:rPr>
              <a:t>Camarota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sac@cis.org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Center for Immigration Studies Washington, D.C.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www.cis.org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233476" name="Picture 10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7645" y="5410200"/>
            <a:ext cx="959874" cy="838200"/>
          </a:xfrm>
          <a:prstGeom prst="rect">
            <a:avLst/>
          </a:prstGeom>
          <a:noFill/>
        </p:spPr>
      </p:pic>
      <p:sp>
        <p:nvSpPr>
          <p:cNvPr id="233477" name="AutoShape 1029"/>
          <p:cNvSpPr>
            <a:spLocks noChangeArrowheads="1"/>
          </p:cNvSpPr>
          <p:nvPr/>
        </p:nvSpPr>
        <p:spPr bwMode="auto">
          <a:xfrm>
            <a:off x="228600" y="5410200"/>
            <a:ext cx="8382000" cy="1143000"/>
          </a:xfrm>
          <a:prstGeom prst="roundRect">
            <a:avLst>
              <a:gd name="adj" fmla="val 5000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endParaRPr lang="en-US" sz="4300" b="1" dirty="0">
              <a:latin typeface="Times New Roman" pitchFamily="18" charset="0"/>
            </a:endParaRPr>
          </a:p>
        </p:txBody>
      </p:sp>
      <p:sp>
        <p:nvSpPr>
          <p:cNvPr id="233478" name="Rectangle 1030"/>
          <p:cNvSpPr>
            <a:spLocks noChangeArrowheads="1"/>
          </p:cNvSpPr>
          <p:nvPr/>
        </p:nvSpPr>
        <p:spPr bwMode="auto">
          <a:xfrm>
            <a:off x="6248400" y="6248400"/>
            <a:ext cx="2667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400" dirty="0"/>
              <a:t>Center for Immigration Studies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1"/>
            <a:ext cx="8382000" cy="9144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A7A8-CFA8-4435-BF59-506B9D6A9FD9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295938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pPr algn="ctr"/>
            <a:r>
              <a:rPr lang="en-US" sz="2900" dirty="0" smtClean="0">
                <a:latin typeface="Arial Black" panose="020B0A04020102020204" pitchFamily="34" charset="0"/>
              </a:rPr>
              <a:t>Why has immigration become an issue?</a:t>
            </a:r>
            <a:endParaRPr lang="en-US" sz="2900" dirty="0">
              <a:solidFill>
                <a:schemeClr val="tx1"/>
              </a:solidFill>
              <a:latin typeface="Arial Black" panose="020B0A04020102020204" pitchFamily="34" charset="0"/>
              <a:cs typeface="Arial" pitchFamily="34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7757363"/>
              </p:ext>
            </p:extLst>
          </p:nvPr>
        </p:nvGraphicFramePr>
        <p:xfrm>
          <a:off x="304800" y="609600"/>
          <a:ext cx="51816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/>
          <p:nvPr/>
        </p:nvSpPr>
        <p:spPr>
          <a:xfrm>
            <a:off x="4876800" y="1447801"/>
            <a:ext cx="4267200" cy="534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700" b="1" u="sng" dirty="0" smtClean="0"/>
              <a:t>Immigrant population</a:t>
            </a:r>
          </a:p>
          <a:p>
            <a:pPr lvl="1"/>
            <a:r>
              <a:rPr lang="en-US" sz="2300" b="1" spc="-150" dirty="0" smtClean="0"/>
              <a:t>Doubled since 1990</a:t>
            </a:r>
          </a:p>
          <a:p>
            <a:pPr lvl="1"/>
            <a:r>
              <a:rPr lang="en-US" sz="2300" b="1" spc="-150" dirty="0" smtClean="0"/>
              <a:t>Nearly tripled since 1980</a:t>
            </a:r>
          </a:p>
          <a:p>
            <a:pPr lvl="1"/>
            <a:r>
              <a:rPr lang="en-US" sz="2300" b="1" spc="-150" dirty="0" smtClean="0"/>
              <a:t>Quadrupled since 1970</a:t>
            </a:r>
          </a:p>
          <a:p>
            <a:pPr lvl="1"/>
            <a:endParaRPr lang="en-US" sz="2300" b="1" spc="-150" dirty="0" smtClean="0"/>
          </a:p>
          <a:p>
            <a:pPr>
              <a:buNone/>
            </a:pPr>
            <a:r>
              <a:rPr lang="en-US" sz="2700" b="1" u="sng" dirty="0" smtClean="0"/>
              <a:t>Immigration Impacts</a:t>
            </a:r>
          </a:p>
          <a:p>
            <a:pPr marL="0" lvl="1">
              <a:buNone/>
            </a:pPr>
            <a:r>
              <a:rPr lang="en-US" sz="2500" b="1" dirty="0">
                <a:latin typeface="Times New Roman"/>
                <a:cs typeface="Times New Roman"/>
              </a:rPr>
              <a:t> </a:t>
            </a:r>
            <a:r>
              <a:rPr lang="en-US" sz="2500" b="1" dirty="0" smtClean="0">
                <a:latin typeface="Times New Roman"/>
                <a:cs typeface="Times New Roman"/>
              </a:rPr>
              <a:t>    </a:t>
            </a:r>
            <a:r>
              <a:rPr lang="en-US" sz="2500" b="1" dirty="0" smtClean="0">
                <a:latin typeface="Times New Roman"/>
                <a:cs typeface="Times New Roman"/>
              </a:rPr>
              <a:t> –</a:t>
            </a:r>
            <a:r>
              <a:rPr lang="en-US" sz="2300" b="1" dirty="0" smtClean="0"/>
              <a:t>Population size </a:t>
            </a:r>
          </a:p>
          <a:p>
            <a:pPr marL="0" lvl="1">
              <a:buNone/>
            </a:pPr>
            <a:r>
              <a:rPr lang="en-US" sz="2300" b="1" dirty="0">
                <a:latin typeface="Times New Roman"/>
                <a:cs typeface="Times New Roman"/>
              </a:rPr>
              <a:t> </a:t>
            </a:r>
            <a:r>
              <a:rPr lang="en-US" sz="2300" b="1" dirty="0" smtClean="0">
                <a:latin typeface="Times New Roman"/>
                <a:cs typeface="Times New Roman"/>
              </a:rPr>
              <a:t>     –</a:t>
            </a:r>
            <a:r>
              <a:rPr lang="en-US" sz="2300" b="1" dirty="0" smtClean="0"/>
              <a:t>Composition/culture</a:t>
            </a:r>
          </a:p>
          <a:p>
            <a:pPr>
              <a:buNone/>
            </a:pPr>
            <a:r>
              <a:rPr lang="en-US" sz="2300" b="1" dirty="0" smtClean="0">
                <a:latin typeface="Times New Roman"/>
                <a:cs typeface="Times New Roman"/>
              </a:rPr>
              <a:t>      –</a:t>
            </a:r>
            <a:r>
              <a:rPr lang="en-US" sz="2300" b="1" dirty="0" smtClean="0"/>
              <a:t>Labor market/economy </a:t>
            </a:r>
          </a:p>
          <a:p>
            <a:pPr>
              <a:buNone/>
            </a:pP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     –</a:t>
            </a:r>
            <a:r>
              <a:rPr lang="en-US" sz="2300" b="1" dirty="0" smtClean="0"/>
              <a:t>Public coffers</a:t>
            </a:r>
          </a:p>
          <a:p>
            <a:pPr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      –</a:t>
            </a:r>
            <a:r>
              <a:rPr lang="en-US" sz="2300" b="1" dirty="0" smtClean="0"/>
              <a:t>Politics</a:t>
            </a:r>
          </a:p>
          <a:p>
            <a:pPr>
              <a:buNone/>
            </a:pPr>
            <a:endParaRPr lang="en-US" sz="2300" b="1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927860" y="6019800"/>
            <a:ext cx="2788920" cy="365125"/>
          </a:xfrm>
        </p:spPr>
        <p:txBody>
          <a:bodyPr/>
          <a:lstStyle/>
          <a:p>
            <a:pPr algn="l">
              <a:buNone/>
            </a:pPr>
            <a:r>
              <a:rPr lang="en-US" sz="900" dirty="0" smtClean="0"/>
              <a:t>Source: Decennial Census and </a:t>
            </a:r>
            <a:r>
              <a:rPr lang="en-US" sz="900" dirty="0" smtClean="0"/>
              <a:t>2013 American Community Survey, DHS, </a:t>
            </a:r>
            <a:r>
              <a:rPr lang="en-US" sz="900" dirty="0" smtClean="0"/>
              <a:t>Pew Hispanic Center.</a:t>
            </a:r>
            <a:endParaRPr lang="en-US" sz="900" dirty="0"/>
          </a:p>
        </p:txBody>
      </p:sp>
      <p:sp>
        <p:nvSpPr>
          <p:cNvPr id="9" name="Action Button: Custom 8">
            <a:hlinkClick r:id="" action="ppaction://noaction" highlightClick="1"/>
          </p:cNvPr>
          <p:cNvSpPr/>
          <p:nvPr/>
        </p:nvSpPr>
        <p:spPr>
          <a:xfrm>
            <a:off x="4800600" y="1447801"/>
            <a:ext cx="4038600" cy="1904999"/>
          </a:xfrm>
          <a:prstGeom prst="actionButtonBlank">
            <a:avLst/>
          </a:prstGeom>
          <a:noFill/>
          <a:ln w="317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Custom 9">
            <a:hlinkClick r:id="" action="ppaction://noaction" highlightClick="1"/>
          </p:cNvPr>
          <p:cNvSpPr/>
          <p:nvPr/>
        </p:nvSpPr>
        <p:spPr>
          <a:xfrm>
            <a:off x="4770120" y="3665220"/>
            <a:ext cx="4038600" cy="2667000"/>
          </a:xfrm>
          <a:prstGeom prst="actionButtonBlank">
            <a:avLst/>
          </a:prstGeom>
          <a:noFill/>
          <a:ln w="317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5259228"/>
            <a:ext cx="762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b="1" i="1" dirty="0" smtClean="0"/>
              <a:t>4.7%</a:t>
            </a:r>
            <a:endParaRPr lang="en-US" sz="18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0" y="5063290"/>
            <a:ext cx="762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b="1" i="1" dirty="0" smtClean="0"/>
              <a:t>6.2%</a:t>
            </a:r>
            <a:endParaRPr lang="en-US" sz="1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76200" y="1481328"/>
            <a:ext cx="9220200" cy="4525963"/>
          </a:xfrm>
        </p:spPr>
        <p:txBody>
          <a:bodyPr>
            <a:normAutofit/>
          </a:bodyPr>
          <a:lstStyle/>
          <a:p>
            <a:r>
              <a:rPr lang="en-US" sz="2500" b="1" dirty="0"/>
              <a:t>Legal </a:t>
            </a:r>
            <a:r>
              <a:rPr lang="en-US" sz="2500" b="1" dirty="0" smtClean="0"/>
              <a:t>permanent </a:t>
            </a:r>
            <a:r>
              <a:rPr lang="en-US" sz="2500" b="1" dirty="0"/>
              <a:t>(“green card”) </a:t>
            </a:r>
            <a:r>
              <a:rPr lang="en-US" sz="2500" b="1" dirty="0" smtClean="0"/>
              <a:t>over 1 million annually</a:t>
            </a:r>
          </a:p>
          <a:p>
            <a:pPr lvl="2"/>
            <a:r>
              <a:rPr lang="en-US" sz="2200" b="1" dirty="0" smtClean="0"/>
              <a:t>66</a:t>
            </a:r>
            <a:r>
              <a:rPr lang="en-US" sz="2200" b="1" dirty="0"/>
              <a:t>% </a:t>
            </a:r>
            <a:r>
              <a:rPr lang="en-US" sz="2200" b="1" dirty="0" smtClean="0"/>
              <a:t>family sponsored </a:t>
            </a:r>
            <a:r>
              <a:rPr lang="en-US" sz="2200" b="1" dirty="0" smtClean="0">
                <a:solidFill>
                  <a:srgbClr val="FF0000"/>
                </a:solidFill>
              </a:rPr>
              <a:t>•</a:t>
            </a:r>
            <a:r>
              <a:rPr lang="en-US" sz="2200" b="1" dirty="0" smtClean="0"/>
              <a:t>16</a:t>
            </a:r>
            <a:r>
              <a:rPr lang="en-US" sz="2200" b="1" dirty="0"/>
              <a:t>% </a:t>
            </a:r>
            <a:r>
              <a:rPr lang="en-US" sz="2200" b="1" dirty="0" smtClean="0"/>
              <a:t>employment-based</a:t>
            </a:r>
          </a:p>
          <a:p>
            <a:pPr lvl="2"/>
            <a:r>
              <a:rPr lang="en-US" sz="2200" b="1" dirty="0" smtClean="0"/>
              <a:t>13</a:t>
            </a:r>
            <a:r>
              <a:rPr lang="en-US" sz="2200" b="1" dirty="0"/>
              <a:t>% </a:t>
            </a:r>
            <a:r>
              <a:rPr lang="en-US" sz="2200" b="1" dirty="0" smtClean="0"/>
              <a:t>refugees </a:t>
            </a:r>
            <a:r>
              <a:rPr lang="en-US" sz="2200" b="1" dirty="0"/>
              <a:t>and </a:t>
            </a:r>
            <a:r>
              <a:rPr lang="en-US" sz="2200" b="1" dirty="0" smtClean="0"/>
              <a:t>asylees </a:t>
            </a:r>
            <a:r>
              <a:rPr lang="en-US" sz="2200" b="1" dirty="0">
                <a:solidFill>
                  <a:srgbClr val="FF0000"/>
                </a:solidFill>
              </a:rPr>
              <a:t>•</a:t>
            </a:r>
            <a:r>
              <a:rPr lang="en-US" sz="2200" b="1" dirty="0"/>
              <a:t> </a:t>
            </a:r>
            <a:r>
              <a:rPr lang="en-US" sz="2200" b="1" dirty="0" smtClean="0"/>
              <a:t>5</a:t>
            </a:r>
            <a:r>
              <a:rPr lang="en-US" sz="2200" b="1" dirty="0"/>
              <a:t>% </a:t>
            </a:r>
            <a:r>
              <a:rPr lang="en-US" sz="2200" b="1" dirty="0" smtClean="0"/>
              <a:t>lottery</a:t>
            </a:r>
          </a:p>
          <a:p>
            <a:pPr lvl="2"/>
            <a:endParaRPr lang="en-US" sz="2200" b="1" dirty="0"/>
          </a:p>
          <a:p>
            <a:r>
              <a:rPr lang="en-US" sz="2500" b="1" dirty="0" smtClean="0"/>
              <a:t>Long-term temporary, </a:t>
            </a:r>
            <a:r>
              <a:rPr lang="en-US" sz="2500" b="1" dirty="0"/>
              <a:t>about 2 million total in country</a:t>
            </a:r>
          </a:p>
          <a:p>
            <a:pPr lvl="2"/>
            <a:r>
              <a:rPr lang="en-US" sz="2200" b="1" dirty="0"/>
              <a:t>45% </a:t>
            </a:r>
            <a:r>
              <a:rPr lang="en-US" sz="2200" b="1" dirty="0" smtClean="0"/>
              <a:t>guest </a:t>
            </a:r>
            <a:r>
              <a:rPr lang="en-US" sz="2200" b="1" dirty="0"/>
              <a:t>workers </a:t>
            </a:r>
            <a:r>
              <a:rPr lang="en-US" sz="2200" b="1" dirty="0" smtClean="0"/>
              <a:t>&amp; family </a:t>
            </a:r>
            <a:r>
              <a:rPr lang="en-US" sz="2200" b="1" dirty="0" smtClean="0">
                <a:solidFill>
                  <a:srgbClr val="FF0000"/>
                </a:solidFill>
              </a:rPr>
              <a:t>•</a:t>
            </a:r>
            <a:r>
              <a:rPr lang="en-US" sz="2200" b="1" dirty="0" smtClean="0"/>
              <a:t>38% student &amp; family</a:t>
            </a:r>
          </a:p>
          <a:p>
            <a:pPr lvl="2"/>
            <a:r>
              <a:rPr lang="en-US" sz="2200" b="1" dirty="0" smtClean="0"/>
              <a:t>13</a:t>
            </a:r>
            <a:r>
              <a:rPr lang="en-US" sz="2200" b="1" dirty="0"/>
              <a:t>% </a:t>
            </a:r>
            <a:r>
              <a:rPr lang="en-US" sz="2200" b="1" dirty="0" smtClean="0"/>
              <a:t>exchange visitors </a:t>
            </a:r>
            <a:r>
              <a:rPr lang="en-US" sz="2200" b="1" dirty="0">
                <a:solidFill>
                  <a:srgbClr val="FF0000"/>
                </a:solidFill>
              </a:rPr>
              <a:t>•</a:t>
            </a:r>
            <a:r>
              <a:rPr lang="en-US" sz="2200" b="1" dirty="0"/>
              <a:t> 5% </a:t>
            </a:r>
            <a:r>
              <a:rPr lang="en-US" sz="2200" b="1" dirty="0" smtClean="0"/>
              <a:t>diplomats &amp; family</a:t>
            </a:r>
            <a:endParaRPr lang="en-US" sz="2200" b="1" dirty="0"/>
          </a:p>
          <a:p>
            <a:pPr lvl="2"/>
            <a:endParaRPr lang="en-US" sz="2200" dirty="0"/>
          </a:p>
          <a:p>
            <a:r>
              <a:rPr lang="en-US" sz="2500" b="1" dirty="0" smtClean="0"/>
              <a:t>Illegal immigrants</a:t>
            </a:r>
          </a:p>
          <a:p>
            <a:pPr lvl="2"/>
            <a:r>
              <a:rPr lang="en-US" sz="2200" b="1" dirty="0" smtClean="0"/>
              <a:t>Maybe 40% visa overstayers </a:t>
            </a:r>
            <a:r>
              <a:rPr lang="en-US" sz="2200" b="1" dirty="0" smtClean="0">
                <a:solidFill>
                  <a:srgbClr val="FF0000"/>
                </a:solidFill>
              </a:rPr>
              <a:t>•</a:t>
            </a:r>
            <a:r>
              <a:rPr lang="en-US" sz="2200" b="1" dirty="0" smtClean="0"/>
              <a:t>2/3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smtClean="0"/>
              <a:t>border jumpers (EWIs)</a:t>
            </a:r>
          </a:p>
          <a:p>
            <a:pPr lvl="2"/>
            <a:r>
              <a:rPr lang="en-US" sz="2200" b="1" dirty="0" smtClean="0"/>
              <a:t>10 grade education on average</a:t>
            </a:r>
            <a:endParaRPr lang="en-US" sz="2200" b="1" dirty="0"/>
          </a:p>
          <a:p>
            <a:pPr lvl="2"/>
            <a:endParaRPr lang="en-US" b="1" dirty="0"/>
          </a:p>
          <a:p>
            <a:endParaRPr lang="en-US" sz="7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1AA06-E142-4FEF-A0FB-D068B12317F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How immigrants enter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0" y="60960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900" dirty="0" smtClean="0"/>
              <a:t>Source</a:t>
            </a:r>
            <a:r>
              <a:rPr lang="en-US" sz="900" dirty="0"/>
              <a:t>: </a:t>
            </a:r>
            <a:r>
              <a:rPr lang="en-US" sz="900" dirty="0" smtClean="0"/>
              <a:t>Yearbook </a:t>
            </a:r>
            <a:r>
              <a:rPr lang="en-US" sz="900" dirty="0"/>
              <a:t>of </a:t>
            </a:r>
            <a:r>
              <a:rPr lang="en-US" sz="900" dirty="0" smtClean="0"/>
              <a:t>Immigration Statistics</a:t>
            </a:r>
            <a:r>
              <a:rPr lang="en-US" sz="900" dirty="0"/>
              <a:t>, </a:t>
            </a:r>
            <a:r>
              <a:rPr lang="en-US" sz="900" dirty="0" smtClean="0"/>
              <a:t>DHS estimates of the unauthorized immigrant population, DHS estimate of the non-immigrant population.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27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z="2400" dirty="0" smtClean="0"/>
              <a:t>Differences largely reflect educational attainment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1AA06-E142-4FEF-A0FB-D068B12317F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Enormous v</a:t>
            </a:r>
            <a:r>
              <a:rPr lang="en-US" dirty="0" smtClean="0">
                <a:latin typeface="Arial Black" panose="020B0A04020102020204" pitchFamily="34" charset="0"/>
              </a:rPr>
              <a:t>ariation in socio-economic status of immigrants</a:t>
            </a:r>
            <a:endParaRPr lang="en-US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8487568"/>
              </p:ext>
            </p:extLst>
          </p:nvPr>
        </p:nvGraphicFramePr>
        <p:xfrm>
          <a:off x="304800" y="1905000"/>
          <a:ext cx="8763000" cy="4186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76600" y="6324600"/>
            <a:ext cx="5486400" cy="365125"/>
          </a:xfrm>
        </p:spPr>
        <p:txBody>
          <a:bodyPr/>
          <a:lstStyle/>
          <a:p>
            <a:pPr algn="l">
              <a:buNone/>
            </a:pPr>
            <a:r>
              <a:rPr lang="en-US" dirty="0" smtClean="0"/>
              <a:t>Source March 2011/2010 Current Population Survey.  In or near poverty defined as &lt;200% of poverty threshold, welfare includes SSI, TANF, free lunch, WIC, food stamps, Medicaid, subsidized or public housing.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20000" y="3352800"/>
            <a:ext cx="533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09343" y="3305517"/>
            <a:ext cx="73129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500" b="1" dirty="0" smtClean="0">
                <a:latin typeface="+mn-lt"/>
              </a:rPr>
              <a:t>Korea</a:t>
            </a:r>
            <a:endParaRPr lang="en-US" sz="15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863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09600"/>
          </a:xfrm>
        </p:spPr>
        <p:txBody>
          <a:bodyPr>
            <a:noAutofit/>
          </a:bodyPr>
          <a:lstStyle/>
          <a:p>
            <a:pPr algn="ctr"/>
            <a:r>
              <a:rPr lang="en-US" sz="3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No evidence of labor shortage</a:t>
            </a:r>
            <a:endParaRPr lang="en-US" sz="3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1AA06-E142-4FEF-A0FB-D068B12317F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0653473"/>
              </p:ext>
            </p:extLst>
          </p:nvPr>
        </p:nvGraphicFramePr>
        <p:xfrm>
          <a:off x="4476750" y="685800"/>
          <a:ext cx="46482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38600" y="6373945"/>
            <a:ext cx="4267200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800" dirty="0" smtClean="0"/>
              <a:t>Source: “All </a:t>
            </a:r>
            <a:r>
              <a:rPr lang="en-US" sz="800" dirty="0"/>
              <a:t>Employment Growth Since 2000 Went to </a:t>
            </a:r>
            <a:r>
              <a:rPr lang="en-US" sz="800" dirty="0" smtClean="0"/>
              <a:t>Immigrants: Number </a:t>
            </a:r>
            <a:r>
              <a:rPr lang="en-US" sz="800" dirty="0"/>
              <a:t>of U.S.-born </a:t>
            </a:r>
            <a:r>
              <a:rPr lang="en-US" sz="800" dirty="0" smtClean="0"/>
              <a:t>not working </a:t>
            </a:r>
            <a:r>
              <a:rPr lang="en-US" sz="800" dirty="0"/>
              <a:t>grew by 17 </a:t>
            </a:r>
            <a:r>
              <a:rPr lang="en-US" sz="800" dirty="0" smtClean="0"/>
              <a:t>million”  Center for Immigration Studies June 2014.</a:t>
            </a:r>
            <a:endParaRPr lang="en-US" sz="800" dirty="0"/>
          </a:p>
          <a:p>
            <a:pPr>
              <a:buNone/>
            </a:pPr>
            <a:r>
              <a:rPr lang="en-US" sz="800" baseline="30000" dirty="0"/>
              <a:t>a</a:t>
            </a:r>
            <a:r>
              <a:rPr lang="en-US" sz="800" dirty="0" smtClean="0"/>
              <a:t>Figures are for ages 16 to 65. </a:t>
            </a:r>
            <a:r>
              <a:rPr lang="en-US" sz="800" baseline="30000" dirty="0" smtClean="0"/>
              <a:t>b</a:t>
            </a:r>
            <a:r>
              <a:rPr lang="en-US" sz="800" dirty="0" smtClean="0"/>
              <a:t>Figure are for Ages 18 to 65. </a:t>
            </a:r>
            <a:endParaRPr lang="en-US" sz="800" dirty="0"/>
          </a:p>
        </p:txBody>
      </p:sp>
      <p:sp>
        <p:nvSpPr>
          <p:cNvPr id="2" name="Action Button: Custom 1">
            <a:hlinkClick r:id="" action="ppaction://noaction" highlightClick="1"/>
          </p:cNvPr>
          <p:cNvSpPr/>
          <p:nvPr/>
        </p:nvSpPr>
        <p:spPr>
          <a:xfrm>
            <a:off x="4467225" y="762000"/>
            <a:ext cx="4648200" cy="5029200"/>
          </a:xfrm>
          <a:prstGeom prst="actionButtonBlank">
            <a:avLst/>
          </a:prstGeom>
          <a:noFill/>
          <a:ln w="317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9440871"/>
              </p:ext>
            </p:extLst>
          </p:nvPr>
        </p:nvGraphicFramePr>
        <p:xfrm>
          <a:off x="-762000" y="1828800"/>
          <a:ext cx="5410200" cy="4788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Action Button: Custom 20">
            <a:hlinkClick r:id="" action="ppaction://noaction" highlightClick="1"/>
          </p:cNvPr>
          <p:cNvSpPr/>
          <p:nvPr/>
        </p:nvSpPr>
        <p:spPr>
          <a:xfrm>
            <a:off x="152400" y="762000"/>
            <a:ext cx="4267200" cy="5029200"/>
          </a:xfrm>
          <a:prstGeom prst="actionButtonBlank">
            <a:avLst/>
          </a:prstGeom>
          <a:noFill/>
          <a:ln w="317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52400" y="762000"/>
            <a:ext cx="4343400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600" b="1" dirty="0">
                <a:latin typeface="Arial Black" panose="020B0A04020102020204" pitchFamily="34" charset="0"/>
              </a:rPr>
              <a:t>Natives </a:t>
            </a:r>
            <a:r>
              <a:rPr lang="en-US" sz="1600" b="1" dirty="0" smtClean="0">
                <a:latin typeface="Arial Black" panose="020B0A04020102020204" pitchFamily="34" charset="0"/>
              </a:rPr>
              <a:t>were 2/3 </a:t>
            </a:r>
            <a:r>
              <a:rPr lang="en-US" sz="1600" b="1" dirty="0">
                <a:latin typeface="Arial Black" panose="020B0A04020102020204" pitchFamily="34" charset="0"/>
              </a:rPr>
              <a:t>of population </a:t>
            </a:r>
            <a:r>
              <a:rPr lang="en-US" sz="1600" b="1" dirty="0" smtClean="0">
                <a:latin typeface="Arial Black" panose="020B0A04020102020204" pitchFamily="34" charset="0"/>
              </a:rPr>
              <a:t>growth but </a:t>
            </a:r>
            <a:r>
              <a:rPr lang="en-US" sz="1600" b="1" dirty="0">
                <a:latin typeface="Arial Black" panose="020B0A04020102020204" pitchFamily="34" charset="0"/>
              </a:rPr>
              <a:t>all </a:t>
            </a:r>
            <a:r>
              <a:rPr lang="en-US" sz="1600" b="1" dirty="0" smtClean="0">
                <a:latin typeface="Arial Black" panose="020B0A04020102020204" pitchFamily="34" charset="0"/>
              </a:rPr>
              <a:t>employment </a:t>
            </a:r>
            <a:r>
              <a:rPr lang="en-US" sz="1600" b="1" dirty="0">
                <a:latin typeface="Arial Black" panose="020B0A04020102020204" pitchFamily="34" charset="0"/>
              </a:rPr>
              <a:t>gains went to </a:t>
            </a:r>
            <a:r>
              <a:rPr lang="en-US" sz="1600" b="1" dirty="0" smtClean="0">
                <a:latin typeface="Arial Black" panose="020B0A04020102020204" pitchFamily="34" charset="0"/>
              </a:rPr>
              <a:t>immigrants, 2000-2014</a:t>
            </a:r>
            <a:endParaRPr lang="en-US" sz="1600" b="1" dirty="0">
              <a:latin typeface="Arial Black" panose="020B0A04020102020204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60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>
              <a:spcBef>
                <a:spcPts val="50"/>
              </a:spcBef>
              <a:spcAft>
                <a:spcPts val="50"/>
              </a:spcAft>
            </a:pPr>
            <a:r>
              <a:rPr lang="en-US" sz="2800" b="1" dirty="0" smtClean="0"/>
              <a:t>Immigration </a:t>
            </a:r>
            <a:r>
              <a:rPr lang="en-US" sz="2800" b="1" dirty="0" smtClean="0"/>
              <a:t>will remain big issue, not going to be “resolved”</a:t>
            </a:r>
            <a:endParaRPr lang="en-US" sz="2800" b="1" dirty="0" smtClean="0"/>
          </a:p>
          <a:p>
            <a:pPr>
              <a:spcBef>
                <a:spcPts val="50"/>
              </a:spcBef>
              <a:spcAft>
                <a:spcPts val="50"/>
              </a:spcAft>
            </a:pPr>
            <a:endParaRPr lang="en-US" sz="2800" b="1" dirty="0" smtClean="0"/>
          </a:p>
          <a:p>
            <a:pPr>
              <a:spcBef>
                <a:spcPts val="50"/>
              </a:spcBef>
              <a:spcAft>
                <a:spcPts val="50"/>
              </a:spcAft>
            </a:pPr>
            <a:r>
              <a:rPr lang="en-US" sz="2800" b="1" dirty="0" smtClean="0"/>
              <a:t>Education level is a key variable</a:t>
            </a:r>
          </a:p>
          <a:p>
            <a:pPr>
              <a:spcBef>
                <a:spcPts val="50"/>
              </a:spcBef>
              <a:spcAft>
                <a:spcPts val="50"/>
              </a:spcAft>
            </a:pPr>
            <a:endParaRPr lang="en-US" sz="2800" b="1" dirty="0" smtClean="0"/>
          </a:p>
          <a:p>
            <a:pPr>
              <a:spcBef>
                <a:spcPts val="50"/>
              </a:spcBef>
              <a:spcAft>
                <a:spcPts val="50"/>
              </a:spcAft>
            </a:pPr>
            <a:r>
              <a:rPr lang="en-US" sz="2800" b="1" dirty="0" smtClean="0"/>
              <a:t>American workers continue to struggle</a:t>
            </a:r>
          </a:p>
          <a:p>
            <a:pPr lvl="1">
              <a:spcBef>
                <a:spcPts val="50"/>
              </a:spcBef>
              <a:spcAft>
                <a:spcPts val="50"/>
              </a:spcAft>
            </a:pPr>
            <a:r>
              <a:rPr lang="en-US" b="1" dirty="0" smtClean="0"/>
              <a:t>58 million (16 to 65) not working</a:t>
            </a:r>
          </a:p>
          <a:p>
            <a:pPr lvl="1">
              <a:spcBef>
                <a:spcPts val="50"/>
              </a:spcBef>
              <a:spcAft>
                <a:spcPts val="50"/>
              </a:spcAft>
            </a:pPr>
            <a:r>
              <a:rPr lang="en-US" b="1" dirty="0" smtClean="0"/>
              <a:t>Little to no wage growth</a:t>
            </a:r>
          </a:p>
          <a:p>
            <a:pPr lvl="1">
              <a:spcBef>
                <a:spcPts val="50"/>
              </a:spcBef>
              <a:spcAft>
                <a:spcPts val="50"/>
              </a:spcAft>
            </a:pPr>
            <a:endParaRPr lang="en-US" sz="3100" b="1" dirty="0"/>
          </a:p>
          <a:p>
            <a:pPr>
              <a:spcBef>
                <a:spcPts val="50"/>
              </a:spcBef>
              <a:spcAft>
                <a:spcPts val="50"/>
              </a:spcAft>
            </a:pPr>
            <a:r>
              <a:rPr lang="en-US" sz="3100" b="1" dirty="0" smtClean="0"/>
              <a:t>Try not to let special interests and sentimentality dominate your thinking  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58200" y="6400800"/>
            <a:ext cx="518160" cy="365125"/>
          </a:xfrm>
        </p:spPr>
        <p:txBody>
          <a:bodyPr/>
          <a:lstStyle/>
          <a:p>
            <a:fld id="{37A1AA06-E142-4FEF-A0FB-D068B12317F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Conclusion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2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18984</TotalTime>
  <Words>453</Words>
  <Application>Microsoft Office PowerPoint</Application>
  <PresentationFormat>On-screen Show (4:3)</PresentationFormat>
  <Paragraphs>98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Immigrants in the United States Legal and Illegal </vt:lpstr>
      <vt:lpstr>Why has immigration become an issue?</vt:lpstr>
      <vt:lpstr>How immigrants enter</vt:lpstr>
      <vt:lpstr>Enormous variation in socio-economic status of immigrants</vt:lpstr>
      <vt:lpstr>No evidence of labor shortage</vt:lpstr>
      <vt:lpstr>Conclusion</vt:lpstr>
    </vt:vector>
  </TitlesOfParts>
  <Company>The Urban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 of Peer-to-Peer Education/Training</dc:title>
  <dc:creator>SHerwant</dc:creator>
  <cp:lastModifiedBy>Steve</cp:lastModifiedBy>
  <cp:revision>467</cp:revision>
  <cp:lastPrinted>2015-01-12T21:09:10Z</cp:lastPrinted>
  <dcterms:created xsi:type="dcterms:W3CDTF">2004-11-18T18:57:56Z</dcterms:created>
  <dcterms:modified xsi:type="dcterms:W3CDTF">2015-01-12T21:48:30Z</dcterms:modified>
</cp:coreProperties>
</file>