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handoutMasterIdLst>
    <p:handoutMasterId r:id="rId31"/>
  </p:handoutMasterIdLst>
  <p:sldIdLst>
    <p:sldId id="256" r:id="rId2"/>
    <p:sldId id="258" r:id="rId3"/>
    <p:sldId id="259" r:id="rId4"/>
    <p:sldId id="262" r:id="rId5"/>
    <p:sldId id="260" r:id="rId6"/>
    <p:sldId id="261" r:id="rId7"/>
    <p:sldId id="280" r:id="rId8"/>
    <p:sldId id="263" r:id="rId9"/>
    <p:sldId id="264" r:id="rId10"/>
    <p:sldId id="295" r:id="rId11"/>
    <p:sldId id="265" r:id="rId12"/>
    <p:sldId id="266" r:id="rId13"/>
    <p:sldId id="281" r:id="rId14"/>
    <p:sldId id="282" r:id="rId15"/>
    <p:sldId id="268" r:id="rId16"/>
    <p:sldId id="284" r:id="rId17"/>
    <p:sldId id="293" r:id="rId18"/>
    <p:sldId id="285" r:id="rId19"/>
    <p:sldId id="286" r:id="rId20"/>
    <p:sldId id="287" r:id="rId21"/>
    <p:sldId id="278" r:id="rId22"/>
    <p:sldId id="288" r:id="rId23"/>
    <p:sldId id="290" r:id="rId24"/>
    <p:sldId id="291" r:id="rId25"/>
    <p:sldId id="292" r:id="rId26"/>
    <p:sldId id="327" r:id="rId27"/>
    <p:sldId id="330" r:id="rId28"/>
    <p:sldId id="331" r:id="rId2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42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pPr>
              <a:defRPr/>
            </a:pPr>
            <a:fld id="{9470970F-4A8A-4335-A227-109EA00145E6}" type="datetimeFigureOut">
              <a:rPr lang="en-US"/>
              <a:pPr>
                <a:defRPr/>
              </a:pPr>
              <a:t>8/31/2010</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pPr>
              <a:defRPr/>
            </a:pPr>
            <a:fld id="{5733CFC8-5498-447C-BA09-A9F84970FC5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00328879-5B76-4513-AA11-5ECE87FEFFAD}" type="datetimeFigureOut">
              <a:rPr lang="en-US" smtClean="0"/>
              <a:t>8/31/2010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F7BB8F71-9211-4141-9367-8442D68B8443}"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BB8F71-9211-4141-9367-8442D68B8443}" type="slidenum">
              <a:rPr lang="en-US" smtClean="0"/>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CDA29CC-1ED4-47AB-A853-4A4304586BD5}" type="datetimeFigureOut">
              <a:rPr lang="en-US"/>
              <a:pPr>
                <a:defRPr/>
              </a:pPr>
              <a:t>8/31/2010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8EB4E8A-824A-4457-917D-42100CA044E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70895C1-C960-4AE3-8EF9-C9EF4FF93B56}" type="datetimeFigureOut">
              <a:rPr lang="en-US"/>
              <a:pPr>
                <a:defRPr/>
              </a:pPr>
              <a:t>8/31/2010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AF34900-1E7D-498E-A893-C46CDBF4F72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047790E-E675-414D-877F-FBF82A33799C}" type="datetimeFigureOut">
              <a:rPr lang="en-US"/>
              <a:pPr>
                <a:defRPr/>
              </a:pPr>
              <a:t>8/31/2010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57D829-54F2-419A-83A9-CED873F5DAD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3"/>
          <p:cNvSpPr>
            <a:spLocks noGrp="1"/>
          </p:cNvSpPr>
          <p:nvPr>
            <p:ph type="dt" sz="half" idx="10"/>
          </p:nvPr>
        </p:nvSpPr>
        <p:spPr/>
        <p:txBody>
          <a:bodyPr/>
          <a:lstStyle>
            <a:lvl1pPr>
              <a:defRPr/>
            </a:lvl1pPr>
          </a:lstStyle>
          <a:p>
            <a:pPr>
              <a:defRPr/>
            </a:pPr>
            <a:fld id="{8B03DBD5-C967-4BF3-859C-3BE57353BE5A}" type="datetimeFigureOut">
              <a:rPr lang="en-US"/>
              <a:pPr>
                <a:defRPr/>
              </a:pPr>
              <a:t>8/31/2010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FC516C7-F45F-4B1E-BE33-341BC439DA8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1CA9636-CCA2-4F83-B68B-F85493915B53}" type="datetimeFigureOut">
              <a:rPr lang="en-US"/>
              <a:pPr>
                <a:defRPr/>
              </a:pPr>
              <a:t>8/31/2010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BDA5621-F8AA-4EC4-8AA6-961B76272E1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A4F7E72-B8CA-417A-BF64-3950025A5023}" type="datetimeFigureOut">
              <a:rPr lang="en-US"/>
              <a:pPr>
                <a:defRPr/>
              </a:pPr>
              <a:t>8/31/2010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0B1C17D-E24D-4A06-8C0A-E8FD31FC001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95E3B4B-3FD0-438C-A49D-D05EA16E041B}" type="datetimeFigureOut">
              <a:rPr lang="en-US"/>
              <a:pPr>
                <a:defRPr/>
              </a:pPr>
              <a:t>8/31/2010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109F456-1576-46B8-9CB2-2AF27416F8A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FD544C7-DBDB-4379-B052-BF3B5F82A4DE}" type="datetimeFigureOut">
              <a:rPr lang="en-US"/>
              <a:pPr>
                <a:defRPr/>
              </a:pPr>
              <a:t>8/31/2010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21A2EA9-7DE1-44FF-A6AF-E4A369B250F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833F64A-BE9D-4E59-B2CB-322F3F8ADB1E}" type="datetimeFigureOut">
              <a:rPr lang="en-US"/>
              <a:pPr>
                <a:defRPr/>
              </a:pPr>
              <a:t>8/31/2010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41A48EC-22BE-4CE0-8287-D68BBCF6985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2299320-ADAA-42EC-920A-E8483B1E92E8}" type="datetimeFigureOut">
              <a:rPr lang="en-US"/>
              <a:pPr>
                <a:defRPr/>
              </a:pPr>
              <a:t>8/31/2010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C6C3383-BC9D-43D3-B885-732F2694F42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DA5F9D4-55CB-4544-B056-82EFE14C0C7B}" type="datetimeFigureOut">
              <a:rPr lang="en-US"/>
              <a:pPr>
                <a:defRPr/>
              </a:pPr>
              <a:t>8/31/2010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609A488-26B9-487C-9A1C-4316C1FEF47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539F828-4DD8-4883-B9E4-5943C014A178}" type="datetimeFigureOut">
              <a:rPr lang="en-US"/>
              <a:pPr>
                <a:defRPr/>
              </a:pPr>
              <a:t>8/31/2010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5407873-5C27-4C3F-8424-DFA6FBA5947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DDBB160-70F4-4C90-94FD-23AD946EBA58}" type="datetimeFigureOut">
              <a:rPr lang="en-US"/>
              <a:pPr>
                <a:defRPr/>
              </a:pPr>
              <a:t>8/31/2010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9D0E7CE-CCAE-4D22-810E-81505DDA580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video" Target="file:///E:\Arizona%20Sing-A-Long%20%20Read%20Immigration%20Law!.wmv"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oogle.com/imgres?imgurl=http://carlosmiller.com/wp-content/uploads/2008/11/jasonschechterle.jpg&amp;imgrefurl=http://carlosmiller.com/2008/11/25/why-are-police-departments-still-using-the-crown-victoria/&amp;usg=__nZxbHZZ6i8FagObjC3TfJ9gA6cU=&amp;h=288&amp;w=300&amp;sz=23&amp;hl=en&amp;start=20&amp;sig2=a4hn3HwNcd25sl4MHq2T6g&amp;um=1&amp;itbs=1&amp;tbnid=sVrxOoYOsoV16M:&amp;tbnh=111&amp;tbnw=116&amp;prev=/images?q=jason+schechterle+accident&amp;um=1&amp;hl=en&amp;sa=N&amp;tbs=isch:1&amp;ei=7CksTL63MYGdlgfqt4ypCQ" TargetMode="Externa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762000" y="533400"/>
            <a:ext cx="7772400" cy="1470025"/>
          </a:xfrm>
        </p:spPr>
        <p:txBody>
          <a:bodyPr/>
          <a:lstStyle/>
          <a:p>
            <a:pPr eaLnBrk="1" hangingPunct="1"/>
            <a:r>
              <a:rPr lang="en-US" sz="4000" smtClean="0"/>
              <a:t>Illegal Immigration</a:t>
            </a:r>
            <a:br>
              <a:rPr lang="en-US" sz="4000" smtClean="0"/>
            </a:br>
            <a:r>
              <a:rPr lang="en-US" sz="4000" smtClean="0"/>
              <a:t>&amp;</a:t>
            </a:r>
            <a:br>
              <a:rPr lang="en-US" sz="4000" smtClean="0"/>
            </a:br>
            <a:r>
              <a:rPr lang="en-US" sz="4000" smtClean="0"/>
              <a:t>SB 1070</a:t>
            </a:r>
          </a:p>
        </p:txBody>
      </p:sp>
      <p:pic>
        <p:nvPicPr>
          <p:cNvPr id="6147" name="Picture 5" descr="Plea Logo.jpg"/>
          <p:cNvPicPr>
            <a:picLocks noChangeAspect="1"/>
          </p:cNvPicPr>
          <p:nvPr/>
        </p:nvPicPr>
        <p:blipFill>
          <a:blip r:embed="rId3" cstate="print"/>
          <a:srcRect/>
          <a:stretch>
            <a:fillRect/>
          </a:stretch>
        </p:blipFill>
        <p:spPr bwMode="auto">
          <a:xfrm>
            <a:off x="2971800" y="2362200"/>
            <a:ext cx="3352800"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 y="1143000"/>
            <a:ext cx="8305800" cy="5386090"/>
          </a:xfrm>
          <a:prstGeom prst="rect">
            <a:avLst/>
          </a:prstGeom>
        </p:spPr>
        <p:txBody>
          <a:bodyPr wrap="square">
            <a:spAutoFit/>
          </a:bodyPr>
          <a:lstStyle/>
          <a:p>
            <a:r>
              <a:rPr lang="en-US" b="1" dirty="0" smtClean="0"/>
              <a:t>Communication between government agencies and the Immigration and Naturalization Service</a:t>
            </a:r>
          </a:p>
          <a:p>
            <a:endParaRPr lang="en-US" sz="1400" dirty="0" smtClean="0"/>
          </a:p>
          <a:p>
            <a:pPr marL="342900" indent="-342900">
              <a:buAutoNum type="alphaLcParenBoth"/>
            </a:pPr>
            <a:r>
              <a:rPr lang="en-US" sz="1400" b="1" dirty="0" smtClean="0"/>
              <a:t>In general </a:t>
            </a:r>
            <a:r>
              <a:rPr lang="en-US" sz="1400" dirty="0" smtClean="0"/>
              <a:t>Notwithstanding any other provision of Federal, State, or local law, a Federal, State, or local government entity or official </a:t>
            </a:r>
            <a:r>
              <a:rPr lang="en-US" sz="1400" b="1" dirty="0" smtClean="0">
                <a:solidFill>
                  <a:srgbClr val="FF0000"/>
                </a:solidFill>
              </a:rPr>
              <a:t>may not prohibit, or in any way restrict</a:t>
            </a:r>
            <a:r>
              <a:rPr lang="en-US" sz="1400" dirty="0" smtClean="0"/>
              <a:t>, any government entity or official from sending to, or receiving from, the Immigration and Naturalization Service information regarding the citizenship or immigration status, lawful or unlawful, of any individual. </a:t>
            </a:r>
          </a:p>
          <a:p>
            <a:pPr marL="342900" indent="-342900"/>
            <a:endParaRPr lang="en-US" sz="1400" dirty="0" smtClean="0"/>
          </a:p>
          <a:p>
            <a:r>
              <a:rPr lang="en-US" sz="1400" b="1" dirty="0" smtClean="0"/>
              <a:t>(b) Additional authority of government entities </a:t>
            </a:r>
            <a:r>
              <a:rPr lang="en-US" sz="1400" dirty="0" smtClean="0"/>
              <a:t>Notwithstanding any other provision of Federal, State, or local law, </a:t>
            </a:r>
            <a:r>
              <a:rPr lang="en-US" sz="1400" b="1" dirty="0" smtClean="0">
                <a:solidFill>
                  <a:srgbClr val="FF0000"/>
                </a:solidFill>
              </a:rPr>
              <a:t>no person or agency may prohibit, or in any way restrict</a:t>
            </a:r>
            <a:r>
              <a:rPr lang="en-US" sz="1400" dirty="0" smtClean="0"/>
              <a:t>, a Federal, State, or local government entity from doing any of the following with respect to information regarding the immigration status, lawful or unlawful, of any individual: </a:t>
            </a:r>
          </a:p>
          <a:p>
            <a:endParaRPr lang="en-US" sz="1400" dirty="0" smtClean="0"/>
          </a:p>
          <a:p>
            <a:pPr marL="800100" lvl="1" indent="-342900">
              <a:buAutoNum type="arabicParenBoth"/>
            </a:pPr>
            <a:r>
              <a:rPr lang="en-US" sz="1400" dirty="0" smtClean="0"/>
              <a:t>Sending such information to, or requesting or receiving such information from, the Immigration and Naturalization Service. </a:t>
            </a:r>
          </a:p>
          <a:p>
            <a:pPr marL="342900" indent="-342900"/>
            <a:endParaRPr lang="en-US" sz="1400" dirty="0" smtClean="0"/>
          </a:p>
          <a:p>
            <a:r>
              <a:rPr lang="en-US" sz="1400" dirty="0"/>
              <a:t> </a:t>
            </a:r>
            <a:r>
              <a:rPr lang="en-US" sz="1400" dirty="0" smtClean="0"/>
              <a:t>         (2) Maintaining such information. </a:t>
            </a:r>
          </a:p>
          <a:p>
            <a:endParaRPr lang="en-US" sz="1400" dirty="0" smtClean="0"/>
          </a:p>
          <a:p>
            <a:r>
              <a:rPr lang="en-US" sz="1400" dirty="0" smtClean="0"/>
              <a:t>          (3) Exchanging such information with any other Federal, State, or local government entity.</a:t>
            </a:r>
          </a:p>
          <a:p>
            <a:r>
              <a:rPr lang="en-US" sz="1400" dirty="0" smtClean="0"/>
              <a:t> </a:t>
            </a:r>
          </a:p>
          <a:p>
            <a:r>
              <a:rPr lang="en-US" sz="1400" b="1" dirty="0" smtClean="0"/>
              <a:t>(c) Obligation to respond to inquiries </a:t>
            </a:r>
            <a:r>
              <a:rPr lang="en-US" sz="1400" dirty="0" smtClean="0"/>
              <a:t>The Immigration and Naturalization Service shall respond to an inquiry by a Federal, State, or local government agency, seeking to verify or ascertain the citizenship or immigration status of any individual within the jurisdiction of the agency for any purpose authorized by law, by providing the requested verification or status information. </a:t>
            </a:r>
            <a:endParaRPr lang="en-US" sz="1400" dirty="0"/>
          </a:p>
        </p:txBody>
      </p:sp>
      <p:sp>
        <p:nvSpPr>
          <p:cNvPr id="10" name="Rectangle 9"/>
          <p:cNvSpPr/>
          <p:nvPr/>
        </p:nvSpPr>
        <p:spPr>
          <a:xfrm>
            <a:off x="3200400" y="685800"/>
            <a:ext cx="2986715" cy="584775"/>
          </a:xfrm>
          <a:prstGeom prst="rect">
            <a:avLst/>
          </a:prstGeom>
        </p:spPr>
        <p:txBody>
          <a:bodyPr wrap="none">
            <a:spAutoFit/>
          </a:bodyPr>
          <a:lstStyle/>
          <a:p>
            <a:r>
              <a:rPr lang="en-US" sz="3200" b="1" dirty="0" smtClean="0"/>
              <a:t>8 USC § 1373 </a:t>
            </a:r>
          </a:p>
        </p:txBody>
      </p:sp>
      <p:sp>
        <p:nvSpPr>
          <p:cNvPr id="5" name="Title 1"/>
          <p:cNvSpPr>
            <a:spLocks noGrp="1"/>
          </p:cNvSpPr>
          <p:nvPr>
            <p:ph type="title" idx="4294967295"/>
          </p:nvPr>
        </p:nvSpPr>
        <p:spPr>
          <a:xfrm>
            <a:off x="457200" y="0"/>
            <a:ext cx="8229600" cy="1066800"/>
          </a:xfrm>
        </p:spPr>
        <p:txBody>
          <a:bodyPr/>
          <a:lstStyle/>
          <a:p>
            <a:pPr eaLnBrk="1" hangingPunct="1">
              <a:defRPr/>
            </a:pPr>
            <a:r>
              <a:rPr lang="en-US" dirty="0" smtClean="0">
                <a:effectLst>
                  <a:outerShdw blurRad="38100" dist="38100" dir="2700000" algn="tl">
                    <a:srgbClr val="C0C0C0"/>
                  </a:outerShdw>
                </a:effectLst>
              </a:rPr>
              <a:t>Context of S.B. 1070?</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4" name="Content Placeholder 2"/>
          <p:cNvSpPr>
            <a:spLocks noGrp="1"/>
          </p:cNvSpPr>
          <p:nvPr>
            <p:ph idx="1"/>
          </p:nvPr>
        </p:nvSpPr>
        <p:spPr>
          <a:xfrm>
            <a:off x="152400" y="1524000"/>
            <a:ext cx="2743200" cy="4495800"/>
          </a:xfrm>
        </p:spPr>
        <p:txBody>
          <a:bodyPr>
            <a:normAutofit fontScale="25000" lnSpcReduction="20000"/>
          </a:bodyPr>
          <a:lstStyle/>
          <a:p>
            <a:pPr eaLnBrk="1" hangingPunct="1">
              <a:defRPr/>
            </a:pPr>
            <a:r>
              <a:rPr lang="en-US" sz="12800" dirty="0" smtClean="0"/>
              <a:t>Phoenix P.D. had a sanctuary city blind-dye illegal immigration policy: </a:t>
            </a:r>
          </a:p>
          <a:p>
            <a:pPr lvl="1" eaLnBrk="1" hangingPunct="1">
              <a:defRPr/>
            </a:pPr>
            <a:r>
              <a:rPr lang="en-US" sz="8000" i="1" dirty="0" smtClean="0"/>
              <a:t>Had to have another crime, another victim and more damage before an officer could contact ICE</a:t>
            </a:r>
          </a:p>
        </p:txBody>
      </p:sp>
      <p:graphicFrame>
        <p:nvGraphicFramePr>
          <p:cNvPr id="2050" name="Object 4"/>
          <p:cNvGraphicFramePr>
            <a:graphicFrameLocks noChangeAspect="1"/>
          </p:cNvGraphicFramePr>
          <p:nvPr/>
        </p:nvGraphicFramePr>
        <p:xfrm>
          <a:off x="2895600" y="1219200"/>
          <a:ext cx="3929063" cy="5334000"/>
        </p:xfrm>
        <a:graphic>
          <a:graphicData uri="http://schemas.openxmlformats.org/presentationml/2006/ole">
            <p:oleObj spid="_x0000_s2050" name="Acrobat Document" r:id="rId3" imgW="6153480" imgH="7945920" progId="AcroExch.Document.7">
              <p:embed/>
            </p:oleObj>
          </a:graphicData>
        </a:graphic>
      </p:graphicFrame>
      <p:pic>
        <p:nvPicPr>
          <p:cNvPr id="2053" name="Picture 9" descr="harold-hurtt062410jpg-thumb-200x291"/>
          <p:cNvPicPr>
            <a:picLocks noChangeAspect="1" noChangeArrowheads="1"/>
          </p:cNvPicPr>
          <p:nvPr/>
        </p:nvPicPr>
        <p:blipFill>
          <a:blip r:embed="rId4" cstate="print"/>
          <a:srcRect/>
          <a:stretch>
            <a:fillRect/>
          </a:stretch>
        </p:blipFill>
        <p:spPr bwMode="auto">
          <a:xfrm>
            <a:off x="6705600" y="2209800"/>
            <a:ext cx="1905000" cy="2771775"/>
          </a:xfrm>
          <a:prstGeom prst="rect">
            <a:avLst/>
          </a:prstGeom>
          <a:noFill/>
          <a:ln w="9525">
            <a:noFill/>
            <a:miter lim="800000"/>
            <a:headEnd/>
            <a:tailEnd/>
          </a:ln>
        </p:spPr>
      </p:pic>
      <p:sp>
        <p:nvSpPr>
          <p:cNvPr id="6" name="Rectangle 5"/>
          <p:cNvSpPr/>
          <p:nvPr/>
        </p:nvSpPr>
        <p:spPr>
          <a:xfrm>
            <a:off x="3352800" y="2667000"/>
            <a:ext cx="3048000" cy="685800"/>
          </a:xfrm>
          <a:prstGeom prst="rect">
            <a:avLst/>
          </a:prstGeom>
          <a:solidFill>
            <a:srgbClr val="FF0000">
              <a:alpha val="4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idx="4294967295"/>
          </p:nvPr>
        </p:nvSpPr>
        <p:spPr>
          <a:xfrm>
            <a:off x="457200" y="0"/>
            <a:ext cx="8229600" cy="1066800"/>
          </a:xfrm>
        </p:spPr>
        <p:txBody>
          <a:bodyPr/>
          <a:lstStyle/>
          <a:p>
            <a:pPr eaLnBrk="1" hangingPunct="1">
              <a:defRPr/>
            </a:pPr>
            <a:r>
              <a:rPr lang="en-US" dirty="0" smtClean="0">
                <a:effectLst>
                  <a:outerShdw blurRad="38100" dist="38100" dir="2700000" algn="tl">
                    <a:srgbClr val="C0C0C0"/>
                  </a:outerShdw>
                </a:effectLst>
              </a:rPr>
              <a:t>Context of S.B. 1070?</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p:txBody>
          <a:bodyPr/>
          <a:lstStyle/>
          <a:p>
            <a:pPr eaLnBrk="1" hangingPunct="1">
              <a:lnSpc>
                <a:spcPct val="80000"/>
              </a:lnSpc>
            </a:pPr>
            <a:r>
              <a:rPr lang="en-US" dirty="0" smtClean="0"/>
              <a:t>PLEA forced a change to the policy:</a:t>
            </a:r>
          </a:p>
          <a:p>
            <a:pPr lvl="1" eaLnBrk="1" hangingPunct="1">
              <a:lnSpc>
                <a:spcPct val="80000"/>
              </a:lnSpc>
            </a:pPr>
            <a:r>
              <a:rPr lang="en-US" sz="2300" dirty="0" smtClean="0"/>
              <a:t>Press conference:  October 8, 2007</a:t>
            </a:r>
          </a:p>
          <a:p>
            <a:pPr lvl="1" eaLnBrk="1" hangingPunct="1">
              <a:lnSpc>
                <a:spcPct val="80000"/>
              </a:lnSpc>
            </a:pPr>
            <a:r>
              <a:rPr lang="en-US" sz="2300" dirty="0" smtClean="0"/>
              <a:t>8/10 of our officers saw a serious problem with </a:t>
            </a:r>
            <a:r>
              <a:rPr lang="en-US" sz="2300" smtClean="0"/>
              <a:t>the policy</a:t>
            </a:r>
            <a:br>
              <a:rPr lang="en-US" sz="2300" smtClean="0"/>
            </a:br>
            <a:endParaRPr lang="en-US" sz="2300" smtClean="0"/>
          </a:p>
          <a:p>
            <a:pPr eaLnBrk="1" hangingPunct="1">
              <a:lnSpc>
                <a:spcPct val="80000"/>
              </a:lnSpc>
            </a:pPr>
            <a:r>
              <a:rPr lang="en-US" dirty="0" smtClean="0"/>
              <a:t>9 months of vociferous public debate:</a:t>
            </a:r>
          </a:p>
          <a:p>
            <a:pPr lvl="1" eaLnBrk="1" hangingPunct="1">
              <a:lnSpc>
                <a:spcPct val="80000"/>
              </a:lnSpc>
            </a:pPr>
            <a:r>
              <a:rPr lang="en-US" sz="2300" dirty="0" smtClean="0"/>
              <a:t>Blue ribbon panel</a:t>
            </a:r>
          </a:p>
          <a:p>
            <a:pPr lvl="1" eaLnBrk="1" hangingPunct="1">
              <a:lnSpc>
                <a:spcPct val="80000"/>
              </a:lnSpc>
            </a:pPr>
            <a:r>
              <a:rPr lang="en-US" sz="2300" dirty="0" smtClean="0"/>
              <a:t>Community meetings</a:t>
            </a:r>
          </a:p>
          <a:p>
            <a:pPr lvl="1" eaLnBrk="1" hangingPunct="1">
              <a:lnSpc>
                <a:spcPct val="80000"/>
              </a:lnSpc>
            </a:pPr>
            <a:r>
              <a:rPr lang="en-US" sz="2300" dirty="0" smtClean="0"/>
              <a:t>Racial profiling</a:t>
            </a:r>
          </a:p>
          <a:p>
            <a:pPr lvl="1" eaLnBrk="1" hangingPunct="1">
              <a:lnSpc>
                <a:spcPct val="80000"/>
              </a:lnSpc>
            </a:pPr>
            <a:r>
              <a:rPr lang="en-US" sz="2300" dirty="0" smtClean="0"/>
              <a:t>“Routine immigration enforcement”</a:t>
            </a:r>
          </a:p>
          <a:p>
            <a:pPr lvl="1" eaLnBrk="1" hangingPunct="1">
              <a:lnSpc>
                <a:spcPct val="80000"/>
              </a:lnSpc>
            </a:pPr>
            <a:r>
              <a:rPr lang="en-US" sz="2300" dirty="0" smtClean="0"/>
              <a:t>Divert resources away from “real crime”</a:t>
            </a:r>
          </a:p>
          <a:p>
            <a:pPr lvl="1" eaLnBrk="1" hangingPunct="1">
              <a:lnSpc>
                <a:spcPct val="80000"/>
              </a:lnSpc>
            </a:pPr>
            <a:r>
              <a:rPr lang="en-US" sz="2300" dirty="0" smtClean="0"/>
              <a:t>Cost/unfunded mandate</a:t>
            </a:r>
          </a:p>
        </p:txBody>
      </p:sp>
      <p:pic>
        <p:nvPicPr>
          <p:cNvPr id="16388" name="Picture 5" descr="fox_news_sanctuary"/>
          <p:cNvPicPr>
            <a:picLocks noChangeAspect="1" noChangeArrowheads="1"/>
          </p:cNvPicPr>
          <p:nvPr/>
        </p:nvPicPr>
        <p:blipFill>
          <a:blip r:embed="rId2" cstate="print"/>
          <a:srcRect/>
          <a:stretch>
            <a:fillRect/>
          </a:stretch>
        </p:blipFill>
        <p:spPr bwMode="auto">
          <a:xfrm>
            <a:off x="6172200" y="4648200"/>
            <a:ext cx="2571750" cy="1919288"/>
          </a:xfrm>
          <a:prstGeom prst="rect">
            <a:avLst/>
          </a:prstGeom>
          <a:noFill/>
          <a:ln w="9525">
            <a:noFill/>
            <a:miter lim="800000"/>
            <a:headEnd/>
            <a:tailEnd/>
          </a:ln>
        </p:spPr>
      </p:pic>
      <p:sp>
        <p:nvSpPr>
          <p:cNvPr id="6" name="Title 1"/>
          <p:cNvSpPr>
            <a:spLocks noGrp="1"/>
          </p:cNvSpPr>
          <p:nvPr>
            <p:ph type="title" idx="4294967295"/>
          </p:nvPr>
        </p:nvSpPr>
        <p:spPr>
          <a:xfrm>
            <a:off x="457200" y="0"/>
            <a:ext cx="8229600" cy="1066800"/>
          </a:xfrm>
        </p:spPr>
        <p:txBody>
          <a:bodyPr/>
          <a:lstStyle/>
          <a:p>
            <a:pPr eaLnBrk="1" hangingPunct="1">
              <a:defRPr/>
            </a:pPr>
            <a:r>
              <a:rPr lang="en-US" dirty="0" smtClean="0">
                <a:effectLst>
                  <a:outerShdw blurRad="38100" dist="38100" dir="2700000" algn="tl">
                    <a:srgbClr val="C0C0C0"/>
                  </a:outerShdw>
                </a:effectLst>
              </a:rPr>
              <a:t>Context of S.B. 1070?</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Content Placeholder 2"/>
          <p:cNvSpPr>
            <a:spLocks/>
          </p:cNvSpPr>
          <p:nvPr/>
        </p:nvSpPr>
        <p:spPr bwMode="auto">
          <a:xfrm>
            <a:off x="152400" y="1295400"/>
            <a:ext cx="4800600" cy="5105400"/>
          </a:xfrm>
          <a:prstGeom prst="rect">
            <a:avLst/>
          </a:prstGeom>
          <a:noFill/>
          <a:ln w="9525">
            <a:noFill/>
            <a:miter lim="800000"/>
            <a:headEnd/>
            <a:tailEnd/>
          </a:ln>
        </p:spPr>
        <p:txBody>
          <a:bodyPr/>
          <a:lstStyle/>
          <a:p>
            <a:pPr marL="342900" indent="-342900">
              <a:lnSpc>
                <a:spcPct val="90000"/>
              </a:lnSpc>
              <a:spcBef>
                <a:spcPct val="20000"/>
              </a:spcBef>
              <a:buFont typeface="Arial" charset="0"/>
              <a:buChar char="•"/>
            </a:pPr>
            <a:r>
              <a:rPr lang="en-US" sz="3200" dirty="0">
                <a:latin typeface="Calibri" pitchFamily="34" charset="0"/>
              </a:rPr>
              <a:t>End Result- </a:t>
            </a:r>
            <a:r>
              <a:rPr lang="en-US" sz="3200" b="1" dirty="0" smtClean="0">
                <a:solidFill>
                  <a:srgbClr val="FFFF00"/>
                </a:solidFill>
                <a:effectLst>
                  <a:outerShdw blurRad="38100" dist="38100" dir="2700000" algn="tl">
                    <a:srgbClr val="000000">
                      <a:alpha val="43137"/>
                    </a:srgbClr>
                  </a:outerShdw>
                </a:effectLst>
                <a:latin typeface="Calibri" pitchFamily="34" charset="0"/>
              </a:rPr>
              <a:t>NEW POLICY</a:t>
            </a:r>
            <a:endParaRPr lang="en-US" sz="3200" b="1" dirty="0">
              <a:solidFill>
                <a:srgbClr val="FFFF00"/>
              </a:solidFill>
              <a:effectLst>
                <a:outerShdw blurRad="38100" dist="38100" dir="2700000" algn="tl">
                  <a:srgbClr val="000000">
                    <a:alpha val="43137"/>
                  </a:srgbClr>
                </a:outerShdw>
              </a:effectLst>
              <a:latin typeface="Calibri" pitchFamily="34" charset="0"/>
            </a:endParaRPr>
          </a:p>
          <a:p>
            <a:pPr marL="342900" indent="-342900">
              <a:lnSpc>
                <a:spcPct val="90000"/>
              </a:lnSpc>
              <a:spcBef>
                <a:spcPct val="20000"/>
              </a:spcBef>
              <a:buFont typeface="Arial" charset="0"/>
              <a:buChar char="•"/>
            </a:pPr>
            <a:r>
              <a:rPr lang="en-US" sz="3200" dirty="0">
                <a:latin typeface="Calibri" pitchFamily="34" charset="0"/>
              </a:rPr>
              <a:t>3,000+ </a:t>
            </a:r>
            <a:r>
              <a:rPr lang="en-US" sz="3200" dirty="0" err="1" smtClean="0">
                <a:latin typeface="Calibri" pitchFamily="34" charset="0"/>
              </a:rPr>
              <a:t>illegals</a:t>
            </a:r>
            <a:r>
              <a:rPr lang="en-US" sz="3200" dirty="0" smtClean="0">
                <a:latin typeface="Calibri" pitchFamily="34" charset="0"/>
              </a:rPr>
              <a:t> </a:t>
            </a:r>
            <a:r>
              <a:rPr lang="en-US" sz="3200" dirty="0">
                <a:latin typeface="Calibri" pitchFamily="34" charset="0"/>
              </a:rPr>
              <a:t>turned over to ICE without a SINGLE complaint of racial profiling, biased policing, or civil rights violation!</a:t>
            </a:r>
          </a:p>
          <a:p>
            <a:pPr marL="342900" indent="-342900">
              <a:lnSpc>
                <a:spcPct val="90000"/>
              </a:lnSpc>
              <a:spcBef>
                <a:spcPct val="20000"/>
              </a:spcBef>
              <a:buFont typeface="Arial" charset="0"/>
              <a:buChar char="•"/>
            </a:pPr>
            <a:r>
              <a:rPr lang="en-US" sz="3200" dirty="0">
                <a:latin typeface="Calibri" pitchFamily="34" charset="0"/>
              </a:rPr>
              <a:t>No additional costs, crimes, or </a:t>
            </a:r>
            <a:r>
              <a:rPr lang="en-US" sz="3200" dirty="0" smtClean="0">
                <a:latin typeface="Calibri" pitchFamily="34" charset="0"/>
              </a:rPr>
              <a:t>victims</a:t>
            </a:r>
          </a:p>
          <a:p>
            <a:pPr marL="342900" indent="-342900">
              <a:lnSpc>
                <a:spcPct val="90000"/>
              </a:lnSpc>
              <a:spcBef>
                <a:spcPct val="20000"/>
              </a:spcBef>
              <a:buFont typeface="Arial" charset="0"/>
              <a:buChar char="•"/>
            </a:pPr>
            <a:r>
              <a:rPr lang="en-US" sz="3200" dirty="0" smtClean="0">
                <a:latin typeface="Calibri" pitchFamily="34" charset="0"/>
              </a:rPr>
              <a:t>2 year test-drive of SB1070 </a:t>
            </a:r>
            <a:endParaRPr lang="en-US" sz="3200" dirty="0">
              <a:latin typeface="Calibri" pitchFamily="34" charset="0"/>
            </a:endParaRPr>
          </a:p>
        </p:txBody>
      </p:sp>
      <p:graphicFrame>
        <p:nvGraphicFramePr>
          <p:cNvPr id="3074" name="Object 6"/>
          <p:cNvGraphicFramePr>
            <a:graphicFrameLocks noChangeAspect="1"/>
          </p:cNvGraphicFramePr>
          <p:nvPr>
            <p:ph idx="1"/>
          </p:nvPr>
        </p:nvGraphicFramePr>
        <p:xfrm>
          <a:off x="4792663" y="1219200"/>
          <a:ext cx="4059237" cy="5257800"/>
        </p:xfrm>
        <a:graphic>
          <a:graphicData uri="http://schemas.openxmlformats.org/presentationml/2006/ole">
            <p:oleObj spid="_x0000_s3074" name="Acrobat Document" r:id="rId3" imgW="6143400" imgH="7935840" progId="AcroExch.Document.7">
              <p:embed/>
            </p:oleObj>
          </a:graphicData>
        </a:graphic>
      </p:graphicFrame>
      <p:sp>
        <p:nvSpPr>
          <p:cNvPr id="3077" name="Rectangle 11"/>
          <p:cNvSpPr>
            <a:spLocks noChangeArrowheads="1"/>
          </p:cNvSpPr>
          <p:nvPr/>
        </p:nvSpPr>
        <p:spPr bwMode="auto">
          <a:xfrm>
            <a:off x="5181600" y="2514600"/>
            <a:ext cx="3200400" cy="381000"/>
          </a:xfrm>
          <a:prstGeom prst="rect">
            <a:avLst/>
          </a:prstGeom>
          <a:gradFill rotWithShape="1">
            <a:gsLst>
              <a:gs pos="0">
                <a:srgbClr val="FFFF00">
                  <a:alpha val="40999"/>
                </a:srgbClr>
              </a:gs>
              <a:gs pos="100000">
                <a:srgbClr val="FFFF24">
                  <a:alpha val="49001"/>
                </a:srgbClr>
              </a:gs>
            </a:gsLst>
            <a:lin ang="5400000" scaled="1"/>
          </a:gradFill>
          <a:ln w="9525">
            <a:solidFill>
              <a:schemeClr val="tx1"/>
            </a:solidFill>
            <a:miter lim="800000"/>
            <a:headEnd/>
            <a:tailEnd/>
          </a:ln>
        </p:spPr>
        <p:txBody>
          <a:bodyPr wrap="none" anchor="ctr"/>
          <a:lstStyle/>
          <a:p>
            <a:endParaRPr lang="en-US"/>
          </a:p>
        </p:txBody>
      </p:sp>
      <p:sp>
        <p:nvSpPr>
          <p:cNvPr id="3078" name="Rectangle 12"/>
          <p:cNvSpPr>
            <a:spLocks noChangeArrowheads="1"/>
          </p:cNvSpPr>
          <p:nvPr/>
        </p:nvSpPr>
        <p:spPr bwMode="auto">
          <a:xfrm>
            <a:off x="5181600" y="3124200"/>
            <a:ext cx="3200400" cy="381000"/>
          </a:xfrm>
          <a:prstGeom prst="rect">
            <a:avLst/>
          </a:prstGeom>
          <a:gradFill rotWithShape="1">
            <a:gsLst>
              <a:gs pos="0">
                <a:srgbClr val="FFFF00">
                  <a:alpha val="40999"/>
                </a:srgbClr>
              </a:gs>
              <a:gs pos="100000">
                <a:srgbClr val="FFFF24">
                  <a:alpha val="49001"/>
                </a:srgbClr>
              </a:gs>
            </a:gsLst>
            <a:lin ang="5400000" scaled="1"/>
          </a:gradFill>
          <a:ln w="9525">
            <a:solidFill>
              <a:schemeClr val="tx1"/>
            </a:solidFill>
            <a:miter lim="800000"/>
            <a:headEnd/>
            <a:tailEnd/>
          </a:ln>
        </p:spPr>
        <p:txBody>
          <a:bodyPr wrap="none" anchor="ctr"/>
          <a:lstStyle/>
          <a:p>
            <a:endParaRPr lang="en-US"/>
          </a:p>
        </p:txBody>
      </p:sp>
      <p:sp>
        <p:nvSpPr>
          <p:cNvPr id="3079" name="Rectangle 13"/>
          <p:cNvSpPr>
            <a:spLocks noChangeArrowheads="1"/>
          </p:cNvSpPr>
          <p:nvPr/>
        </p:nvSpPr>
        <p:spPr bwMode="auto">
          <a:xfrm>
            <a:off x="5181600" y="3733800"/>
            <a:ext cx="3200400" cy="381000"/>
          </a:xfrm>
          <a:prstGeom prst="rect">
            <a:avLst/>
          </a:prstGeom>
          <a:gradFill rotWithShape="1">
            <a:gsLst>
              <a:gs pos="0">
                <a:srgbClr val="FFFF00">
                  <a:alpha val="40999"/>
                </a:srgbClr>
              </a:gs>
              <a:gs pos="100000">
                <a:srgbClr val="FFFF24">
                  <a:alpha val="49001"/>
                </a:srgbClr>
              </a:gs>
            </a:gsLst>
            <a:lin ang="5400000" scaled="1"/>
          </a:gradFill>
          <a:ln w="9525">
            <a:solidFill>
              <a:schemeClr val="tx1"/>
            </a:solidFill>
            <a:miter lim="800000"/>
            <a:headEnd/>
            <a:tailEnd/>
          </a:ln>
        </p:spPr>
        <p:txBody>
          <a:bodyPr wrap="none" anchor="ctr"/>
          <a:lstStyle/>
          <a:p>
            <a:endParaRPr lang="en-US"/>
          </a:p>
        </p:txBody>
      </p:sp>
      <p:sp>
        <p:nvSpPr>
          <p:cNvPr id="8" name="Title 1"/>
          <p:cNvSpPr>
            <a:spLocks noGrp="1"/>
          </p:cNvSpPr>
          <p:nvPr>
            <p:ph type="title" idx="4294967295"/>
          </p:nvPr>
        </p:nvSpPr>
        <p:spPr>
          <a:xfrm>
            <a:off x="457200" y="0"/>
            <a:ext cx="8229600" cy="1066800"/>
          </a:xfrm>
        </p:spPr>
        <p:txBody>
          <a:bodyPr/>
          <a:lstStyle/>
          <a:p>
            <a:pPr eaLnBrk="1" hangingPunct="1">
              <a:defRPr/>
            </a:pPr>
            <a:r>
              <a:rPr lang="en-US" dirty="0" smtClean="0">
                <a:effectLst>
                  <a:outerShdw blurRad="38100" dist="38100" dir="2700000" algn="tl">
                    <a:srgbClr val="C0C0C0"/>
                  </a:outerShdw>
                </a:effectLst>
              </a:rPr>
              <a:t>Context of S.B. 1070?</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idx="4294967295"/>
          </p:nvPr>
        </p:nvSpPr>
        <p:spPr>
          <a:xfrm>
            <a:off x="457200" y="0"/>
            <a:ext cx="8229600" cy="1066800"/>
          </a:xfrm>
        </p:spPr>
        <p:txBody>
          <a:bodyPr/>
          <a:lstStyle/>
          <a:p>
            <a:pPr eaLnBrk="1" hangingPunct="1">
              <a:defRPr/>
            </a:pPr>
            <a:r>
              <a:rPr lang="en-US" dirty="0" smtClean="0">
                <a:effectLst>
                  <a:outerShdw blurRad="38100" dist="38100" dir="2700000" algn="tl">
                    <a:srgbClr val="C0C0C0"/>
                  </a:outerShdw>
                </a:effectLst>
              </a:rPr>
              <a:t>Context of S.B. 1070?</a:t>
            </a:r>
          </a:p>
        </p:txBody>
      </p:sp>
      <p:pic>
        <p:nvPicPr>
          <p:cNvPr id="4" name="Arizona Sing-A-Long  Read Immigration Law!.wmv">
            <a:hlinkClick r:id="" action="ppaction://media"/>
          </p:cNvPr>
          <p:cNvPicPr>
            <a:picLocks noRot="1" noChangeAspect="1"/>
          </p:cNvPicPr>
          <p:nvPr>
            <a:videoFile r:link="rId1"/>
          </p:nvPr>
        </p:nvPicPr>
        <p:blipFill>
          <a:blip r:embed="rId3" cstate="print"/>
          <a:stretch>
            <a:fillRect/>
          </a:stretch>
        </p:blipFill>
        <p:spPr>
          <a:xfrm>
            <a:off x="762000" y="914400"/>
            <a:ext cx="7721600" cy="57912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defRPr/>
            </a:pPr>
            <a:r>
              <a:rPr lang="en-US" dirty="0" smtClean="0">
                <a:effectLst>
                  <a:outerShdw blurRad="38100" dist="38100" dir="2700000" algn="tl">
                    <a:srgbClr val="C0C0C0"/>
                  </a:outerShdw>
                </a:effectLst>
              </a:rPr>
              <a:t>S.B. 1070 Court Ruling</a:t>
            </a:r>
          </a:p>
        </p:txBody>
      </p:sp>
      <p:pic>
        <p:nvPicPr>
          <p:cNvPr id="18435" name="Picture 7" descr="Jan_brewer_signing_SB_1070_042310"/>
          <p:cNvPicPr>
            <a:picLocks noChangeAspect="1" noChangeArrowheads="1"/>
          </p:cNvPicPr>
          <p:nvPr/>
        </p:nvPicPr>
        <p:blipFill>
          <a:blip r:embed="rId2" cstate="print"/>
          <a:srcRect/>
          <a:stretch>
            <a:fillRect/>
          </a:stretch>
        </p:blipFill>
        <p:spPr bwMode="auto">
          <a:xfrm>
            <a:off x="1143000" y="1371600"/>
            <a:ext cx="6858000" cy="4370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62400" y="1905000"/>
            <a:ext cx="4267200" cy="2554545"/>
          </a:xfrm>
          <a:prstGeom prst="rect">
            <a:avLst/>
          </a:prstGeom>
          <a:ln w="12700">
            <a:noFill/>
          </a:ln>
        </p:spPr>
        <p:txBody>
          <a:bodyPr wrap="square">
            <a:spAutoFit/>
          </a:bodyPr>
          <a:lstStyle/>
          <a:p>
            <a:r>
              <a:rPr lang="en-US" sz="1600" b="1" dirty="0"/>
              <a:t>The law:</a:t>
            </a:r>
            <a:r>
              <a:rPr lang="en-US" sz="1600" dirty="0"/>
              <a:t> Prohibits the state or any county, city, town or other political subdivision from limiting or restricting the enforcement of federal immigration laws to less than the full extent permitted by federal law.</a:t>
            </a:r>
            <a:br>
              <a:rPr lang="en-US" sz="1600" dirty="0"/>
            </a:br>
            <a:r>
              <a:rPr lang="en-US" sz="1600" dirty="0"/>
              <a:t/>
            </a:r>
            <a:br>
              <a:rPr lang="en-US" sz="1600" dirty="0"/>
            </a:br>
            <a:r>
              <a:rPr lang="en-US" sz="1600" b="1" dirty="0"/>
              <a:t>Judge Bolton's order:</a:t>
            </a:r>
            <a:r>
              <a:rPr lang="en-US" sz="1600" dirty="0"/>
              <a:t> The United States did not make any arguments to have this provision enjoined. The provision took effect on Thursday (</a:t>
            </a:r>
            <a:r>
              <a:rPr lang="en-US" sz="1600" i="1" dirty="0"/>
              <a:t>July 29</a:t>
            </a:r>
            <a:r>
              <a:rPr lang="en-US" sz="1600" dirty="0"/>
              <a:t>). </a:t>
            </a:r>
          </a:p>
        </p:txBody>
      </p:sp>
      <p:sp>
        <p:nvSpPr>
          <p:cNvPr id="5" name="Right Arrow 4"/>
          <p:cNvSpPr/>
          <p:nvPr/>
        </p:nvSpPr>
        <p:spPr>
          <a:xfrm>
            <a:off x="304800" y="2667000"/>
            <a:ext cx="3505200" cy="762000"/>
          </a:xfrm>
          <a:prstGeom prst="rightArrow">
            <a:avLst/>
          </a:prstGeom>
          <a:solidFill>
            <a:srgbClr val="92D05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04800" y="457200"/>
            <a:ext cx="2971800" cy="6001643"/>
          </a:xfrm>
          <a:prstGeom prst="rect">
            <a:avLst/>
          </a:prstGeom>
        </p:spPr>
        <p:txBody>
          <a:bodyPr wrap="square">
            <a:spAutoFit/>
          </a:bodyPr>
          <a:lstStyle/>
          <a:p>
            <a:r>
              <a:rPr lang="en-US" sz="600" dirty="0"/>
              <a:t>Senate bill 1070</a:t>
            </a:r>
          </a:p>
          <a:p>
            <a:r>
              <a:rPr lang="en-US" sz="600" dirty="0"/>
              <a:t>An act</a:t>
            </a:r>
          </a:p>
          <a:p>
            <a:r>
              <a:rPr lang="en-US" sz="600" i="1" dirty="0"/>
              <a:t>Amending Title 11, Chapter 7, Arizona Revised Statutes, by adding Article 8;</a:t>
            </a:r>
          </a:p>
          <a:p>
            <a:r>
              <a:rPr lang="en-US" sz="600" i="1" dirty="0"/>
              <a:t>amending Title 13, Chapter 15, Arizona Revised Statutes, by adding section</a:t>
            </a:r>
          </a:p>
          <a:p>
            <a:r>
              <a:rPr lang="en-US" sz="600" i="1" dirty="0"/>
              <a:t>13-1509; amending section 13-2319, Arizona Revised Statutes; amending Title</a:t>
            </a:r>
          </a:p>
          <a:p>
            <a:r>
              <a:rPr lang="en-US" sz="600" i="1" dirty="0"/>
              <a:t>13, Chapter 29, Arizona Revised Statutes, by adding sections 13-2928 and</a:t>
            </a:r>
          </a:p>
          <a:p>
            <a:r>
              <a:rPr lang="en-US" sz="600" i="1" dirty="0"/>
              <a:t>13-2929; amending sections 23-212, 23-212.01, 23-214 and 28-3511, Arizona</a:t>
            </a:r>
          </a:p>
          <a:p>
            <a:r>
              <a:rPr lang="en-US" sz="600" i="1" dirty="0"/>
              <a:t>Revised Statutes; amending Title 41, Chapter 12, Article 2, Arizona Revised</a:t>
            </a:r>
          </a:p>
          <a:p>
            <a:r>
              <a:rPr lang="en-US" sz="600" i="1" dirty="0"/>
              <a:t>Statutes, by adding section 41-1724; relating to unlawfully present aliens.</a:t>
            </a:r>
          </a:p>
          <a:p>
            <a:r>
              <a:rPr lang="en-US" sz="600" dirty="0"/>
              <a:t>S.B. 1070</a:t>
            </a:r>
          </a:p>
          <a:p>
            <a:r>
              <a:rPr lang="en-US" sz="600" dirty="0"/>
              <a:t>Be it enacted by the legislature of the State of Arizona:</a:t>
            </a:r>
          </a:p>
          <a:p>
            <a:r>
              <a:rPr lang="en-US" sz="600" dirty="0"/>
              <a:t>Section 1.</a:t>
            </a:r>
          </a:p>
          <a:p>
            <a:r>
              <a:rPr lang="en-US" sz="600" dirty="0"/>
              <a:t>Intent</a:t>
            </a:r>
          </a:p>
          <a:p>
            <a:r>
              <a:rPr lang="en-US" sz="600" dirty="0"/>
              <a:t>The legislature finds that there is a compelling interest in the cooperative</a:t>
            </a:r>
          </a:p>
          <a:p>
            <a:r>
              <a:rPr lang="en-US" sz="600" dirty="0"/>
              <a:t>enforce </a:t>
            </a:r>
            <a:r>
              <a:rPr lang="en-US" sz="600" dirty="0" err="1"/>
              <a:t>ment</a:t>
            </a:r>
            <a:r>
              <a:rPr lang="en-US" sz="600" dirty="0"/>
              <a:t> of federal immigration laws throughout all of Arizona.</a:t>
            </a:r>
          </a:p>
          <a:p>
            <a:r>
              <a:rPr lang="en-US" sz="600" dirty="0"/>
              <a:t>The legislature declares that the intent of this act is to make attrition</a:t>
            </a:r>
          </a:p>
          <a:p>
            <a:r>
              <a:rPr lang="en-US" sz="600" dirty="0"/>
              <a:t>through enforcement the public policy of all state and local government</a:t>
            </a:r>
          </a:p>
          <a:p>
            <a:r>
              <a:rPr lang="en-US" sz="600" dirty="0"/>
              <a:t>agencies in Arizona. The provisions of this act are intended to work together</a:t>
            </a:r>
          </a:p>
          <a:p>
            <a:r>
              <a:rPr lang="en-US" sz="600" dirty="0"/>
              <a:t>to discourage and deter the unlawful entry and presence of</a:t>
            </a:r>
          </a:p>
          <a:p>
            <a:r>
              <a:rPr lang="en-US" sz="600" dirty="0"/>
              <a:t>aliens and economic activity by persons unlawfully present in the United</a:t>
            </a:r>
          </a:p>
          <a:p>
            <a:r>
              <a:rPr lang="en-US" sz="600" dirty="0"/>
              <a:t>States.</a:t>
            </a:r>
          </a:p>
          <a:p>
            <a:r>
              <a:rPr lang="en-US" sz="600" dirty="0"/>
              <a:t>Section 2.</a:t>
            </a:r>
          </a:p>
          <a:p>
            <a:r>
              <a:rPr lang="en-US" sz="600" dirty="0"/>
              <a:t>Title 11, Chapter 7, Arizona Revised Statutes, is amended by adding</a:t>
            </a:r>
          </a:p>
          <a:p>
            <a:r>
              <a:rPr lang="en-US" sz="600" dirty="0"/>
              <a:t>Article 8, to read:</a:t>
            </a:r>
          </a:p>
          <a:p>
            <a:r>
              <a:rPr lang="en-US" sz="600" i="1" dirty="0"/>
              <a:t>Article 8. Enforcement of </a:t>
            </a:r>
            <a:r>
              <a:rPr lang="en-US" sz="600" i="1" dirty="0" smtClean="0"/>
              <a:t>Immigration Laws </a:t>
            </a:r>
            <a:r>
              <a:rPr lang="en-US" sz="600" i="1" dirty="0"/>
              <a:t>11-1051. Cooperation and assistance</a:t>
            </a:r>
          </a:p>
          <a:p>
            <a:r>
              <a:rPr lang="en-US" sz="600" i="1" dirty="0"/>
              <a:t>in enforcement of immigration laws; indemnification</a:t>
            </a:r>
          </a:p>
          <a:p>
            <a:r>
              <a:rPr lang="en-US" sz="600" dirty="0"/>
              <a:t>A. No official or agency of this state or a county, city, town or other political</a:t>
            </a:r>
          </a:p>
          <a:p>
            <a:r>
              <a:rPr lang="en-US" sz="600" dirty="0"/>
              <a:t>subdivision of this state may adopt a policy that limits or restricts</a:t>
            </a:r>
          </a:p>
          <a:p>
            <a:r>
              <a:rPr lang="en-US" sz="600" dirty="0"/>
              <a:t>the enforcement of federal immigration laws to less than the full extent</a:t>
            </a:r>
          </a:p>
          <a:p>
            <a:r>
              <a:rPr lang="en-US" sz="600" dirty="0"/>
              <a:t>permitted by federal law.</a:t>
            </a:r>
          </a:p>
          <a:p>
            <a:r>
              <a:rPr lang="en-US" sz="600" dirty="0"/>
              <a:t>B. For any lawful stop, detention or arrest made by a law enforcement</a:t>
            </a:r>
          </a:p>
          <a:p>
            <a:r>
              <a:rPr lang="en-US" sz="600" dirty="0"/>
              <a:t>official or agency of this state or a county, city, town or other political</a:t>
            </a:r>
          </a:p>
          <a:p>
            <a:r>
              <a:rPr lang="en-US" sz="600" dirty="0"/>
              <a:t>subdivision of this state in the enforcement of any other law or ordinance</a:t>
            </a:r>
          </a:p>
          <a:p>
            <a:r>
              <a:rPr lang="en-US" sz="600" dirty="0"/>
              <a:t>of a county, city or town of this state where reasonable suspicion</a:t>
            </a:r>
          </a:p>
          <a:p>
            <a:r>
              <a:rPr lang="en-US" sz="600" dirty="0"/>
              <a:t>exists that the person is an alien and is unlawfully present in the United</a:t>
            </a:r>
          </a:p>
          <a:p>
            <a:r>
              <a:rPr lang="en-US" sz="600" dirty="0"/>
              <a:t>States, a reasonable attempt shall be made, when practicable, to determine</a:t>
            </a:r>
          </a:p>
          <a:p>
            <a:r>
              <a:rPr lang="en-US" sz="600" dirty="0"/>
              <a:t>the immigration status of the person. The person’s immigration</a:t>
            </a:r>
          </a:p>
          <a:p>
            <a:r>
              <a:rPr lang="en-US" sz="600" dirty="0"/>
              <a:t>status shall be verified with the federal government pursuant to United</a:t>
            </a:r>
          </a:p>
          <a:p>
            <a:r>
              <a:rPr lang="en-US" sz="600" dirty="0"/>
              <a:t>States Code Section 1373(c). A law enforcement official or agency</a:t>
            </a:r>
          </a:p>
          <a:p>
            <a:r>
              <a:rPr lang="en-US" sz="600" dirty="0"/>
              <a:t>of this state or a county, city, town or other political subdivision of this</a:t>
            </a:r>
          </a:p>
          <a:p>
            <a:r>
              <a:rPr lang="en-US" sz="600" dirty="0"/>
              <a:t>state may not consider race, color or national origin in implementing the</a:t>
            </a:r>
          </a:p>
          <a:p>
            <a:r>
              <a:rPr lang="en-US" sz="600" dirty="0"/>
              <a:t>requirements of this subsection except to the extent permitted by the</a:t>
            </a:r>
          </a:p>
          <a:p>
            <a:r>
              <a:rPr lang="en-US" sz="600" dirty="0"/>
              <a:t>United States or Arizona Constitution. A person is presumed to not be</a:t>
            </a:r>
          </a:p>
          <a:p>
            <a:r>
              <a:rPr lang="en-US" sz="600" dirty="0"/>
              <a:t>an alien who is unlawfully present in the United States if the person provides</a:t>
            </a:r>
          </a:p>
          <a:p>
            <a:r>
              <a:rPr lang="en-US" sz="600" dirty="0"/>
              <a:t>to the law enforcement officer or agency any of the following:</a:t>
            </a:r>
          </a:p>
          <a:p>
            <a:r>
              <a:rPr lang="en-US" sz="600" dirty="0"/>
              <a:t>1. A valid Arizona driver license.</a:t>
            </a:r>
          </a:p>
          <a:p>
            <a:r>
              <a:rPr lang="en-US" sz="600" dirty="0"/>
              <a:t>2. A valid Arizona </a:t>
            </a:r>
            <a:r>
              <a:rPr lang="en-US" sz="600" dirty="0" err="1"/>
              <a:t>nonoperating</a:t>
            </a:r>
            <a:r>
              <a:rPr lang="en-US" sz="600" dirty="0"/>
              <a:t> identification license.</a:t>
            </a:r>
          </a:p>
          <a:p>
            <a:r>
              <a:rPr lang="en-US" sz="600" dirty="0"/>
              <a:t>3. A valid tribal enrollment card or other form of tribal identification.</a:t>
            </a:r>
          </a:p>
          <a:p>
            <a:r>
              <a:rPr lang="en-US" sz="600" dirty="0"/>
              <a:t>4. If the entity requires proof of legal presence in the United States</a:t>
            </a:r>
          </a:p>
          <a:p>
            <a:r>
              <a:rPr lang="en-US" sz="600" dirty="0"/>
              <a:t>before issuance, any valid United States federal, state or local government</a:t>
            </a:r>
          </a:p>
          <a:p>
            <a:r>
              <a:rPr lang="en-US" sz="600" dirty="0"/>
              <a:t>issued identification.</a:t>
            </a:r>
          </a:p>
          <a:p>
            <a:r>
              <a:rPr lang="en-US" sz="600" dirty="0"/>
              <a:t>C. If an alien who is unlawfully present in the United States is convicted</a:t>
            </a:r>
          </a:p>
          <a:p>
            <a:r>
              <a:rPr lang="en-US" sz="600" dirty="0"/>
              <a:t>of a violation of state or local law, on discharge from imprisonment or</a:t>
            </a:r>
          </a:p>
          <a:p>
            <a:r>
              <a:rPr lang="en-US" sz="600" dirty="0"/>
              <a:t>assessment of any fine that is imposed, the alien shall be transferred immediately</a:t>
            </a:r>
          </a:p>
          <a:p>
            <a:r>
              <a:rPr lang="en-US" sz="600" dirty="0"/>
              <a:t>to the custody of the United States Immigration and Customs</a:t>
            </a:r>
          </a:p>
          <a:p>
            <a:r>
              <a:rPr lang="en-US" sz="600" dirty="0"/>
              <a:t>Enforcement or the United States Customs and Border Protection.</a:t>
            </a:r>
          </a:p>
          <a:p>
            <a:r>
              <a:rPr lang="en-US" sz="600" dirty="0"/>
              <a:t>D. Notwithstanding any other law, a law enforcement agency may securely</a:t>
            </a:r>
          </a:p>
          <a:p>
            <a:r>
              <a:rPr lang="en-US" sz="600" dirty="0"/>
              <a:t>transport an alien who is unlawfully present in the United States</a:t>
            </a:r>
          </a:p>
          <a:p>
            <a:r>
              <a:rPr lang="en-US" sz="600" dirty="0"/>
              <a:t>and who is in the agency’s custody to a federal facility in this state or to</a:t>
            </a:r>
          </a:p>
          <a:p>
            <a:r>
              <a:rPr lang="en-US" sz="600" dirty="0"/>
              <a:t>any other point of transfer into federal custody that is outside the jurisdiction</a:t>
            </a:r>
          </a:p>
          <a:p>
            <a:r>
              <a:rPr lang="en-US" sz="600" dirty="0"/>
              <a:t>of the law enforcement agency.</a:t>
            </a:r>
          </a:p>
          <a:p>
            <a:r>
              <a:rPr lang="en-US" sz="600" dirty="0"/>
              <a:t>E. In the implementation of this section, an alien’s immigration status</a:t>
            </a:r>
          </a:p>
          <a:p>
            <a:r>
              <a:rPr lang="en-US" sz="600" dirty="0"/>
              <a:t>may be determined by:</a:t>
            </a:r>
          </a:p>
          <a:p>
            <a:r>
              <a:rPr lang="en-US" sz="600" dirty="0"/>
              <a:t>1. A law enforcement officer who is authorized by</a:t>
            </a:r>
          </a:p>
        </p:txBody>
      </p:sp>
      <p:pic>
        <p:nvPicPr>
          <p:cNvPr id="4099" name="Picture 3" descr="C:\Users\mark\AppData\Local\Microsoft\Windows\Temporary Internet Files\Content.IE5\JDGOF422\MC900434713[1].wmf"/>
          <p:cNvPicPr>
            <a:picLocks noChangeAspect="1" noChangeArrowheads="1"/>
          </p:cNvPicPr>
          <p:nvPr/>
        </p:nvPicPr>
        <p:blipFill>
          <a:blip r:embed="rId2" cstate="print">
            <a:duotone>
              <a:schemeClr val="accent3">
                <a:shade val="45000"/>
                <a:satMod val="135000"/>
              </a:schemeClr>
              <a:prstClr val="white"/>
            </a:duotone>
          </a:blip>
          <a:srcRect/>
          <a:stretch>
            <a:fillRect/>
          </a:stretch>
        </p:blipFill>
        <p:spPr bwMode="auto">
          <a:xfrm>
            <a:off x="1295400" y="2057400"/>
            <a:ext cx="1285820" cy="1347787"/>
          </a:xfrm>
          <a:prstGeom prst="rect">
            <a:avLst/>
          </a:prstGeom>
          <a:noFill/>
        </p:spPr>
      </p:pic>
      <p:sp>
        <p:nvSpPr>
          <p:cNvPr id="7" name="TextBox 6"/>
          <p:cNvSpPr txBox="1"/>
          <p:nvPr/>
        </p:nvSpPr>
        <p:spPr>
          <a:xfrm>
            <a:off x="8305800" y="6324600"/>
            <a:ext cx="685800" cy="369332"/>
          </a:xfrm>
          <a:prstGeom prst="rect">
            <a:avLst/>
          </a:prstGeom>
          <a:noFill/>
        </p:spPr>
        <p:txBody>
          <a:bodyPr wrap="square" rtlCol="0">
            <a:spAutoFit/>
          </a:bodyPr>
          <a:lstStyle/>
          <a:p>
            <a:r>
              <a:rPr lang="en-US" sz="1000" dirty="0" err="1" smtClean="0"/>
              <a:t>Az</a:t>
            </a:r>
            <a:r>
              <a:rPr lang="en-US" sz="1000" dirty="0" smtClean="0"/>
              <a:t> Rep</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4099"/>
                                        </p:tgtEl>
                                        <p:attrNameLst>
                                          <p:attrName>style.visibility</p:attrName>
                                        </p:attrNameLst>
                                      </p:cBhvr>
                                      <p:to>
                                        <p:strVal val="visible"/>
                                      </p:to>
                                    </p:set>
                                    <p:animEffect transition="in" filter="wipe(down)">
                                      <p:cBhvr>
                                        <p:cTn id="11" dur="500"/>
                                        <p:tgtEl>
                                          <p:spTgt spid="4099"/>
                                        </p:tgtEl>
                                      </p:cBhvr>
                                    </p:animEffect>
                                  </p:childTnLst>
                                </p:cTn>
                              </p:par>
                            </p:childTnLst>
                          </p:cTn>
                        </p:par>
                        <p:par>
                          <p:cTn id="12" fill="hold">
                            <p:stCondLst>
                              <p:cond delay="2500"/>
                            </p:stCondLst>
                            <p:childTnLst>
                              <p:par>
                                <p:cTn id="13" presetID="9"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48200" y="1905000"/>
            <a:ext cx="4267200" cy="2554545"/>
          </a:xfrm>
          <a:prstGeom prst="rect">
            <a:avLst/>
          </a:prstGeom>
          <a:ln w="12700">
            <a:noFill/>
          </a:ln>
        </p:spPr>
        <p:txBody>
          <a:bodyPr wrap="square">
            <a:spAutoFit/>
          </a:bodyPr>
          <a:lstStyle/>
          <a:p>
            <a:r>
              <a:rPr lang="en-US" sz="1600" b="1" dirty="0"/>
              <a:t>The law:</a:t>
            </a:r>
            <a:r>
              <a:rPr lang="en-US" sz="1600" dirty="0"/>
              <a:t> </a:t>
            </a:r>
            <a:r>
              <a:rPr lang="en-US" sz="1600" dirty="0" smtClean="0"/>
              <a:t>Allows citizens to sue agencies or municipalities (</a:t>
            </a:r>
            <a:r>
              <a:rPr lang="en-US" sz="1600" i="1" dirty="0" smtClean="0"/>
              <a:t>not officers</a:t>
            </a:r>
            <a:r>
              <a:rPr lang="en-US" sz="1600" dirty="0" smtClean="0"/>
              <a:t>) for police policies that restrict contact or interaction with ICE.  The penalty can range from $500 to $5000 a day</a:t>
            </a:r>
            <a:r>
              <a:rPr lang="en-US" sz="1600" dirty="0"/>
              <a:t/>
            </a:r>
            <a:br>
              <a:rPr lang="en-US" sz="1600" dirty="0"/>
            </a:br>
            <a:r>
              <a:rPr lang="en-US" sz="1600" dirty="0"/>
              <a:t/>
            </a:r>
            <a:br>
              <a:rPr lang="en-US" sz="1600" dirty="0"/>
            </a:br>
            <a:r>
              <a:rPr lang="en-US" sz="1600" b="1" dirty="0"/>
              <a:t>Judge Bolton's order:</a:t>
            </a:r>
            <a:r>
              <a:rPr lang="en-US" sz="1600" dirty="0"/>
              <a:t> The United States did not make any arguments to have this provision enjoined. The provision took effect on Thursday (</a:t>
            </a:r>
            <a:r>
              <a:rPr lang="en-US" sz="1600" i="1" dirty="0"/>
              <a:t>July 29</a:t>
            </a:r>
            <a:r>
              <a:rPr lang="en-US" sz="1600" dirty="0"/>
              <a:t>). </a:t>
            </a:r>
          </a:p>
        </p:txBody>
      </p:sp>
      <p:sp>
        <p:nvSpPr>
          <p:cNvPr id="5" name="Right Arrow 4"/>
          <p:cNvSpPr/>
          <p:nvPr/>
        </p:nvSpPr>
        <p:spPr>
          <a:xfrm>
            <a:off x="152400" y="2133600"/>
            <a:ext cx="4343400" cy="1905000"/>
          </a:xfrm>
          <a:prstGeom prst="rightArrow">
            <a:avLst/>
          </a:prstGeom>
          <a:solidFill>
            <a:srgbClr val="92D05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28600" y="304800"/>
            <a:ext cx="3048000" cy="6093976"/>
          </a:xfrm>
          <a:prstGeom prst="rect">
            <a:avLst/>
          </a:prstGeom>
        </p:spPr>
        <p:txBody>
          <a:bodyPr wrap="square">
            <a:spAutoFit/>
          </a:bodyPr>
          <a:lstStyle/>
          <a:p>
            <a:r>
              <a:rPr lang="en-US" sz="600" dirty="0"/>
              <a:t>2. The United States Immigration and Customs Enforcement or the</a:t>
            </a:r>
          </a:p>
          <a:p>
            <a:r>
              <a:rPr lang="en-US" sz="600" dirty="0"/>
              <a:t>United States Customs and Border Protection pursuant to 8 United</a:t>
            </a:r>
          </a:p>
          <a:p>
            <a:r>
              <a:rPr lang="en-US" sz="600" dirty="0"/>
              <a:t>States Code Section 1373(c).</a:t>
            </a:r>
          </a:p>
          <a:p>
            <a:r>
              <a:rPr lang="en-US" sz="600" dirty="0"/>
              <a:t>F. Except as provided in federal law, officials or agencies of this state</a:t>
            </a:r>
          </a:p>
          <a:p>
            <a:r>
              <a:rPr lang="en-US" sz="600" dirty="0"/>
              <a:t>and counties, cities, towns and other political subdivisions of this state</a:t>
            </a:r>
          </a:p>
          <a:p>
            <a:r>
              <a:rPr lang="en-US" sz="600" dirty="0"/>
              <a:t>may not be prohibited or in any way be restricted from sending, receiving</a:t>
            </a:r>
          </a:p>
          <a:p>
            <a:r>
              <a:rPr lang="en-US" sz="600" dirty="0"/>
              <a:t>or maintaining information relating to the immigration status of any</a:t>
            </a:r>
          </a:p>
          <a:p>
            <a:r>
              <a:rPr lang="en-US" sz="600" dirty="0"/>
              <a:t>individual or exchanging that information with any other federal, state or</a:t>
            </a:r>
          </a:p>
          <a:p>
            <a:r>
              <a:rPr lang="en-US" sz="600" dirty="0"/>
              <a:t>local governmental entity for the following official purposes:</a:t>
            </a:r>
          </a:p>
          <a:p>
            <a:r>
              <a:rPr lang="en-US" sz="600" dirty="0"/>
              <a:t>1. Determining eligibility for any public benefit, service or license provided</a:t>
            </a:r>
          </a:p>
          <a:p>
            <a:r>
              <a:rPr lang="en-US" sz="600" dirty="0"/>
              <a:t>by any federal, state, local or other political subdivision of this</a:t>
            </a:r>
          </a:p>
          <a:p>
            <a:r>
              <a:rPr lang="en-US" sz="600" dirty="0"/>
              <a:t>state.</a:t>
            </a:r>
          </a:p>
          <a:p>
            <a:r>
              <a:rPr lang="en-US" sz="600" dirty="0"/>
              <a:t>2. Verifying any claim of residence or domicile if determination of</a:t>
            </a:r>
          </a:p>
          <a:p>
            <a:r>
              <a:rPr lang="en-US" sz="600" dirty="0"/>
              <a:t>residence or domicile is required under the laws of this state or a judicial</a:t>
            </a:r>
          </a:p>
          <a:p>
            <a:r>
              <a:rPr lang="en-US" sz="600" dirty="0"/>
              <a:t>order issued pursuant to a civil or criminal proceeding in this</a:t>
            </a:r>
          </a:p>
          <a:p>
            <a:r>
              <a:rPr lang="en-US" sz="600" dirty="0"/>
              <a:t>state.</a:t>
            </a:r>
          </a:p>
          <a:p>
            <a:r>
              <a:rPr lang="en-US" sz="600" dirty="0"/>
              <a:t>3. If the person is an alien, determining whether the person is in compliance</a:t>
            </a:r>
          </a:p>
          <a:p>
            <a:r>
              <a:rPr lang="en-US" sz="600" dirty="0"/>
              <a:t>with the federal registration laws prescribed by Title ii, Chapter</a:t>
            </a:r>
          </a:p>
          <a:p>
            <a:r>
              <a:rPr lang="en-US" sz="600" dirty="0"/>
              <a:t>7 Of the Federal Immigration and Nationality Act.</a:t>
            </a:r>
          </a:p>
          <a:p>
            <a:r>
              <a:rPr lang="en-US" sz="600" dirty="0"/>
              <a:t>4. Pursuant to 8 United States Code Section 1373 and 8 United States</a:t>
            </a:r>
          </a:p>
          <a:p>
            <a:r>
              <a:rPr lang="en-US" sz="600" dirty="0"/>
              <a:t>Code Section 1644.</a:t>
            </a:r>
          </a:p>
          <a:p>
            <a:r>
              <a:rPr lang="en-US" sz="600" dirty="0"/>
              <a:t>G. This section does not implement, authorize or establish and shall not</a:t>
            </a:r>
          </a:p>
          <a:p>
            <a:r>
              <a:rPr lang="en-US" sz="600" dirty="0"/>
              <a:t>be construed to implement, authorize or establish the Real ID Act of</a:t>
            </a:r>
          </a:p>
          <a:p>
            <a:r>
              <a:rPr lang="en-US" sz="600" dirty="0"/>
              <a:t>2005 (P.L. 109-13, Division B; 119 Stat. 302), Including the use of a radio</a:t>
            </a:r>
          </a:p>
          <a:p>
            <a:r>
              <a:rPr lang="en-US" sz="600" dirty="0"/>
              <a:t>frequency identification chip.</a:t>
            </a:r>
          </a:p>
          <a:p>
            <a:r>
              <a:rPr lang="en-US" sz="600" dirty="0"/>
              <a:t>H. A person who is a legal resident of this state may bring an action in</a:t>
            </a:r>
          </a:p>
          <a:p>
            <a:r>
              <a:rPr lang="en-US" sz="600" dirty="0"/>
              <a:t>superior court to challenge any official or agency of this state or a county,</a:t>
            </a:r>
          </a:p>
          <a:p>
            <a:r>
              <a:rPr lang="en-US" sz="600" dirty="0"/>
              <a:t>city, town or other political subdivision of this state that adopts or implements</a:t>
            </a:r>
          </a:p>
          <a:p>
            <a:r>
              <a:rPr lang="en-US" sz="600" dirty="0"/>
              <a:t>a policy that limits or restricts the enforcement of federal immigration</a:t>
            </a:r>
          </a:p>
          <a:p>
            <a:r>
              <a:rPr lang="en-US" sz="600" dirty="0"/>
              <a:t>laws, including 8 United States Code Sections 1373 and 1644,</a:t>
            </a:r>
          </a:p>
          <a:p>
            <a:r>
              <a:rPr lang="en-US" sz="600" dirty="0"/>
              <a:t>to less than the full extent permitted by federal law. If there is a judicial</a:t>
            </a:r>
          </a:p>
          <a:p>
            <a:r>
              <a:rPr lang="en-US" sz="600" dirty="0"/>
              <a:t>finding that an entity has violated this section, the court shall order that</a:t>
            </a:r>
          </a:p>
          <a:p>
            <a:r>
              <a:rPr lang="en-US" sz="600" dirty="0"/>
              <a:t>the entity pay a civil penalty of not less than five hundred dollars and</a:t>
            </a:r>
          </a:p>
          <a:p>
            <a:r>
              <a:rPr lang="en-US" sz="600" dirty="0"/>
              <a:t>not more than five thousand dollars for each day that the policy has remained</a:t>
            </a:r>
          </a:p>
          <a:p>
            <a:r>
              <a:rPr lang="en-US" sz="600" dirty="0"/>
              <a:t>in effect after the filing of an action pursuant to this subsection.</a:t>
            </a:r>
          </a:p>
          <a:p>
            <a:r>
              <a:rPr lang="en-US" sz="600" dirty="0"/>
              <a:t>I. A court shall collect the civil penalty prescribed in subsection H of this</a:t>
            </a:r>
          </a:p>
          <a:p>
            <a:r>
              <a:rPr lang="en-US" sz="600" dirty="0"/>
              <a:t>section and remit the civil penalty to the state treasurer for deposit in</a:t>
            </a:r>
          </a:p>
          <a:p>
            <a:r>
              <a:rPr lang="en-US" sz="600" dirty="0"/>
              <a:t>the Gang and Immigration Intelligence Team Enforcement Mission Fund</a:t>
            </a:r>
          </a:p>
          <a:p>
            <a:r>
              <a:rPr lang="en-US" sz="600" dirty="0"/>
              <a:t>established by section 41-1724.</a:t>
            </a:r>
          </a:p>
          <a:p>
            <a:r>
              <a:rPr lang="en-US" sz="600" dirty="0"/>
              <a:t>J. The court may award court costs and reasonable attorney fees to any</a:t>
            </a:r>
          </a:p>
          <a:p>
            <a:r>
              <a:rPr lang="en-US" sz="600" dirty="0"/>
              <a:t>person or any official or agency of this state or a county, city, town or</a:t>
            </a:r>
          </a:p>
          <a:p>
            <a:r>
              <a:rPr lang="en-US" sz="600" dirty="0"/>
              <a:t>other political subdivision of this state that prevails by an adjudication</a:t>
            </a:r>
          </a:p>
          <a:p>
            <a:r>
              <a:rPr lang="en-US" sz="600" dirty="0"/>
              <a:t>on the merits in a proceeding brought pursuant to this section.</a:t>
            </a:r>
          </a:p>
          <a:p>
            <a:r>
              <a:rPr lang="en-US" sz="600" dirty="0"/>
              <a:t>K. Except in relation to matters in which the officer is adjudged to have</a:t>
            </a:r>
          </a:p>
          <a:p>
            <a:r>
              <a:rPr lang="en-US" sz="600" dirty="0"/>
              <a:t>acted in bad faith, a law enforcement officer is indemnified by the law</a:t>
            </a:r>
          </a:p>
          <a:p>
            <a:r>
              <a:rPr lang="en-US" sz="600" dirty="0"/>
              <a:t>enforcement officer’s agency against reasonable costs and expenses, including</a:t>
            </a:r>
          </a:p>
          <a:p>
            <a:r>
              <a:rPr lang="en-US" sz="600" dirty="0"/>
              <a:t>attorney fees, incurred by the officer in connection with any action,</a:t>
            </a:r>
          </a:p>
          <a:p>
            <a:r>
              <a:rPr lang="en-US" sz="600" dirty="0"/>
              <a:t>suit or proceeding brought pursuant to this section in which the officer</a:t>
            </a:r>
          </a:p>
          <a:p>
            <a:r>
              <a:rPr lang="en-US" sz="600" dirty="0"/>
              <a:t>may be a defendant by reason of the officer being or having been a</a:t>
            </a:r>
          </a:p>
          <a:p>
            <a:r>
              <a:rPr lang="en-US" sz="600" dirty="0"/>
              <a:t>member of the law enforcement agency.</a:t>
            </a:r>
          </a:p>
          <a:p>
            <a:r>
              <a:rPr lang="en-US" sz="600" dirty="0"/>
              <a:t>L. This section shall be implemented in a manner consistent with federal</a:t>
            </a:r>
          </a:p>
          <a:p>
            <a:r>
              <a:rPr lang="en-US" sz="600" dirty="0"/>
              <a:t>laws regulating immigration, protecting the civil rights of all persons and</a:t>
            </a:r>
          </a:p>
          <a:p>
            <a:r>
              <a:rPr lang="en-US" sz="600" dirty="0"/>
              <a:t>respecting the privileges and immunities of United States citizens.</a:t>
            </a:r>
          </a:p>
          <a:p>
            <a:r>
              <a:rPr lang="en-US" sz="600" dirty="0"/>
              <a:t>Section 3.</a:t>
            </a:r>
          </a:p>
          <a:p>
            <a:r>
              <a:rPr lang="en-US" sz="600" dirty="0"/>
              <a:t>Title 13, Chapter 15, Arizona Revised Statutes, is amended by adding</a:t>
            </a:r>
          </a:p>
          <a:p>
            <a:r>
              <a:rPr lang="en-US" sz="600" dirty="0"/>
              <a:t>section 13-1509, to read:</a:t>
            </a:r>
          </a:p>
          <a:p>
            <a:r>
              <a:rPr lang="en-US" sz="600" i="1" dirty="0"/>
              <a:t>13-1509. Willful failure to complete or carry an alien registration document;</a:t>
            </a:r>
          </a:p>
          <a:p>
            <a:r>
              <a:rPr lang="en-US" sz="600" i="1" dirty="0"/>
              <a:t>assessment; exception; authenticated records; classification</a:t>
            </a:r>
          </a:p>
          <a:p>
            <a:r>
              <a:rPr lang="en-US" sz="600" dirty="0"/>
              <a:t>A. In addition to any violation of federal law, a person is guilty of willful</a:t>
            </a:r>
          </a:p>
          <a:p>
            <a:r>
              <a:rPr lang="en-US" sz="600" dirty="0"/>
              <a:t>failure to complete or carry an alien registration document if the person</a:t>
            </a:r>
          </a:p>
          <a:p>
            <a:r>
              <a:rPr lang="en-US" sz="600" dirty="0"/>
              <a:t>is in violation of 8 United States Code Section 1304(e) or 1306(A).</a:t>
            </a:r>
          </a:p>
          <a:p>
            <a:r>
              <a:rPr lang="en-US" sz="600" dirty="0"/>
              <a:t>B. In the enforcement of this section, an alien’s immigration status may</a:t>
            </a:r>
          </a:p>
          <a:p>
            <a:r>
              <a:rPr lang="en-US" sz="600" dirty="0"/>
              <a:t>be determined by:</a:t>
            </a:r>
          </a:p>
          <a:p>
            <a:r>
              <a:rPr lang="en-US" sz="600" dirty="0"/>
              <a:t>1. A law enforcement officer who is authorized by the federal government</a:t>
            </a:r>
          </a:p>
          <a:p>
            <a:r>
              <a:rPr lang="en-US" sz="600" dirty="0"/>
              <a:t>to verify or ascertain an alien’s immigration status.</a:t>
            </a:r>
          </a:p>
        </p:txBody>
      </p:sp>
      <p:pic>
        <p:nvPicPr>
          <p:cNvPr id="8" name="Picture 3" descr="C:\Users\mark\AppData\Local\Microsoft\Windows\Temporary Internet Files\Content.IE5\JDGOF422\MC900434713[1].wmf"/>
          <p:cNvPicPr>
            <a:picLocks noChangeAspect="1" noChangeArrowheads="1"/>
          </p:cNvPicPr>
          <p:nvPr/>
        </p:nvPicPr>
        <p:blipFill>
          <a:blip r:embed="rId2" cstate="print">
            <a:duotone>
              <a:schemeClr val="accent3">
                <a:shade val="45000"/>
                <a:satMod val="135000"/>
              </a:schemeClr>
              <a:prstClr val="white"/>
            </a:duotone>
          </a:blip>
          <a:srcRect/>
          <a:stretch>
            <a:fillRect/>
          </a:stretch>
        </p:blipFill>
        <p:spPr bwMode="auto">
          <a:xfrm>
            <a:off x="1219200" y="2057400"/>
            <a:ext cx="1285820" cy="134778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2500"/>
                            </p:stCondLst>
                            <p:childTnLst>
                              <p:par>
                                <p:cTn id="13" presetID="9"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p:cNvSpPr/>
          <p:nvPr/>
        </p:nvSpPr>
        <p:spPr>
          <a:xfrm rot="10800000">
            <a:off x="4343400" y="2209800"/>
            <a:ext cx="4419600" cy="3962400"/>
          </a:xfrm>
          <a:prstGeom prst="rightArrow">
            <a:avLst>
              <a:gd name="adj1" fmla="val 50000"/>
              <a:gd name="adj2" fmla="val 41589"/>
            </a:avLst>
          </a:prstGeom>
          <a:solidFill>
            <a:srgbClr val="FF00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2400" y="762000"/>
            <a:ext cx="4572000" cy="5509200"/>
          </a:xfrm>
          <a:prstGeom prst="rect">
            <a:avLst/>
          </a:prstGeom>
        </p:spPr>
        <p:txBody>
          <a:bodyPr wrap="square">
            <a:spAutoFit/>
          </a:bodyPr>
          <a:lstStyle/>
          <a:p>
            <a:r>
              <a:rPr lang="en-US" sz="1600" b="1" dirty="0"/>
              <a:t>The law:</a:t>
            </a:r>
            <a:r>
              <a:rPr lang="en-US" sz="1600" dirty="0"/>
              <a:t> </a:t>
            </a:r>
            <a:r>
              <a:rPr lang="en-US" sz="1600" dirty="0" smtClean="0"/>
              <a:t>Allowed law </a:t>
            </a:r>
            <a:r>
              <a:rPr lang="en-US" sz="1600" dirty="0"/>
              <a:t>enforcement </a:t>
            </a:r>
            <a:r>
              <a:rPr lang="en-US" sz="1600" dirty="0" smtClean="0"/>
              <a:t>officers, through ICE, when practicable, </a:t>
            </a:r>
            <a:r>
              <a:rPr lang="en-US" sz="1600" dirty="0"/>
              <a:t>to determine the immigration status of all individuals arrested in </a:t>
            </a:r>
            <a:r>
              <a:rPr lang="en-US" sz="1600" dirty="0" smtClean="0"/>
              <a:t>Arizona if there was reasonable suspicion that the person was in the country illegally.  Valid ID (</a:t>
            </a:r>
            <a:r>
              <a:rPr lang="en-US" sz="1600" i="1" dirty="0" smtClean="0"/>
              <a:t>computer checks suffice as ID</a:t>
            </a:r>
            <a:r>
              <a:rPr lang="en-US" sz="1600" dirty="0" smtClean="0"/>
              <a:t>) stopped immigration inquiries.  Everyone is presumed to be in the country legally.</a:t>
            </a:r>
            <a:r>
              <a:rPr lang="en-US" sz="1600" dirty="0"/>
              <a:t/>
            </a:r>
            <a:br>
              <a:rPr lang="en-US" sz="1600" dirty="0"/>
            </a:br>
            <a:r>
              <a:rPr lang="en-US" sz="1600" dirty="0"/>
              <a:t/>
            </a:r>
            <a:br>
              <a:rPr lang="en-US" sz="1600" dirty="0"/>
            </a:br>
            <a:r>
              <a:rPr lang="en-US" sz="1600" b="1" dirty="0"/>
              <a:t>Judge Bolton's order:</a:t>
            </a:r>
            <a:r>
              <a:rPr lang="en-US" sz="1600" dirty="0"/>
              <a:t> Judge Bolton enjoined this provision. She determined that the provision </a:t>
            </a:r>
            <a:r>
              <a:rPr lang="en-US" sz="1600" dirty="0" smtClean="0"/>
              <a:t>required </a:t>
            </a:r>
            <a:r>
              <a:rPr lang="en-US" sz="1600" dirty="0"/>
              <a:t>law enforcement officers to determine the immigration status of </a:t>
            </a:r>
            <a:r>
              <a:rPr lang="en-US" sz="1600" dirty="0" smtClean="0"/>
              <a:t>ALL individuals </a:t>
            </a:r>
            <a:r>
              <a:rPr lang="en-US" sz="1600" dirty="0"/>
              <a:t>arrested in Arizona, not just those who are reasonably suspected of being in the country illegally (</a:t>
            </a:r>
            <a:r>
              <a:rPr lang="en-US" sz="1600" i="1" dirty="0"/>
              <a:t>nearly 37,000 people were “arrested” last year in Tucson alone</a:t>
            </a:r>
            <a:r>
              <a:rPr lang="en-US" sz="1600" dirty="0"/>
              <a:t>).</a:t>
            </a:r>
            <a:br>
              <a:rPr lang="en-US" sz="1600" dirty="0"/>
            </a:br>
            <a:r>
              <a:rPr lang="en-US" sz="1600" dirty="0"/>
              <a:t/>
            </a:r>
            <a:br>
              <a:rPr lang="en-US" sz="1600" dirty="0"/>
            </a:br>
            <a:r>
              <a:rPr lang="en-US" sz="1600" dirty="0"/>
              <a:t>According to Judge Bolton, this provision </a:t>
            </a:r>
            <a:r>
              <a:rPr lang="en-US" sz="1600" dirty="0" smtClean="0"/>
              <a:t>conflicted </a:t>
            </a:r>
            <a:r>
              <a:rPr lang="en-US" sz="1600" dirty="0"/>
              <a:t>with federal immigration policy as it </a:t>
            </a:r>
            <a:r>
              <a:rPr lang="en-US" sz="1600" dirty="0" smtClean="0"/>
              <a:t>would result </a:t>
            </a:r>
            <a:r>
              <a:rPr lang="en-US" sz="1600" dirty="0"/>
              <a:t>in the harassment of lawfully present aliens and will burden federal resources</a:t>
            </a:r>
            <a:r>
              <a:rPr lang="en-US" sz="1600" dirty="0" smtClean="0"/>
              <a:t>.</a:t>
            </a:r>
            <a:endParaRPr lang="en-US" dirty="0"/>
          </a:p>
        </p:txBody>
      </p:sp>
      <p:sp>
        <p:nvSpPr>
          <p:cNvPr id="7" name="Rectangle 6"/>
          <p:cNvSpPr/>
          <p:nvPr/>
        </p:nvSpPr>
        <p:spPr>
          <a:xfrm>
            <a:off x="5943600" y="457200"/>
            <a:ext cx="2971800" cy="6001643"/>
          </a:xfrm>
          <a:prstGeom prst="rect">
            <a:avLst/>
          </a:prstGeom>
        </p:spPr>
        <p:txBody>
          <a:bodyPr wrap="square">
            <a:spAutoFit/>
          </a:bodyPr>
          <a:lstStyle/>
          <a:p>
            <a:r>
              <a:rPr lang="en-US" sz="600" dirty="0"/>
              <a:t>Senate bill 1070</a:t>
            </a:r>
          </a:p>
          <a:p>
            <a:r>
              <a:rPr lang="en-US" sz="600" dirty="0"/>
              <a:t>An act</a:t>
            </a:r>
          </a:p>
          <a:p>
            <a:r>
              <a:rPr lang="en-US" sz="600" i="1" dirty="0"/>
              <a:t>Amending Title 11, Chapter 7, Arizona Revised Statutes, by adding Article 8;</a:t>
            </a:r>
          </a:p>
          <a:p>
            <a:r>
              <a:rPr lang="en-US" sz="600" i="1" dirty="0"/>
              <a:t>amending Title 13, Chapter 15, Arizona Revised Statutes, by adding section</a:t>
            </a:r>
          </a:p>
          <a:p>
            <a:r>
              <a:rPr lang="en-US" sz="600" i="1" dirty="0"/>
              <a:t>13-1509; amending section 13-2319, Arizona Revised Statutes; amending Title</a:t>
            </a:r>
          </a:p>
          <a:p>
            <a:r>
              <a:rPr lang="en-US" sz="600" i="1" dirty="0"/>
              <a:t>13, Chapter 29, Arizona Revised Statutes, by adding sections 13-2928 and</a:t>
            </a:r>
          </a:p>
          <a:p>
            <a:r>
              <a:rPr lang="en-US" sz="600" i="1" dirty="0"/>
              <a:t>13-2929; amending sections 23-212, 23-212.01, 23-214 and 28-3511, Arizona</a:t>
            </a:r>
          </a:p>
          <a:p>
            <a:r>
              <a:rPr lang="en-US" sz="600" i="1" dirty="0"/>
              <a:t>Revised Statutes; amending Title 41, Chapter 12, Article 2, Arizona Revised</a:t>
            </a:r>
          </a:p>
          <a:p>
            <a:r>
              <a:rPr lang="en-US" sz="600" i="1" dirty="0"/>
              <a:t>Statutes, by adding section 41-1724; relating to unlawfully present aliens.</a:t>
            </a:r>
          </a:p>
          <a:p>
            <a:r>
              <a:rPr lang="en-US" sz="600" dirty="0"/>
              <a:t>S.B. 1070</a:t>
            </a:r>
          </a:p>
          <a:p>
            <a:r>
              <a:rPr lang="en-US" sz="600" dirty="0"/>
              <a:t>Be it enacted by the legislature of the State of Arizona:</a:t>
            </a:r>
          </a:p>
          <a:p>
            <a:r>
              <a:rPr lang="en-US" sz="600" dirty="0"/>
              <a:t>Section 1.</a:t>
            </a:r>
          </a:p>
          <a:p>
            <a:r>
              <a:rPr lang="en-US" sz="600" dirty="0"/>
              <a:t>Intent</a:t>
            </a:r>
          </a:p>
          <a:p>
            <a:r>
              <a:rPr lang="en-US" sz="600" dirty="0"/>
              <a:t>The legislature finds that there is a compelling interest in the cooperative</a:t>
            </a:r>
          </a:p>
          <a:p>
            <a:r>
              <a:rPr lang="en-US" sz="600" dirty="0"/>
              <a:t>enforce </a:t>
            </a:r>
            <a:r>
              <a:rPr lang="en-US" sz="600" dirty="0" err="1"/>
              <a:t>ment</a:t>
            </a:r>
            <a:r>
              <a:rPr lang="en-US" sz="600" dirty="0"/>
              <a:t> of federal immigration laws throughout all of Arizona.</a:t>
            </a:r>
          </a:p>
          <a:p>
            <a:r>
              <a:rPr lang="en-US" sz="600" dirty="0"/>
              <a:t>The legislature declares that the intent of this act is to make attrition</a:t>
            </a:r>
          </a:p>
          <a:p>
            <a:r>
              <a:rPr lang="en-US" sz="600" dirty="0"/>
              <a:t>through enforcement the public policy of all state and local government</a:t>
            </a:r>
          </a:p>
          <a:p>
            <a:r>
              <a:rPr lang="en-US" sz="600" dirty="0"/>
              <a:t>agencies in Arizona. The provisions of this act are intended to work together</a:t>
            </a:r>
          </a:p>
          <a:p>
            <a:r>
              <a:rPr lang="en-US" sz="600" dirty="0"/>
              <a:t>to discourage and deter the unlawful entry and presence of</a:t>
            </a:r>
          </a:p>
          <a:p>
            <a:r>
              <a:rPr lang="en-US" sz="600" dirty="0"/>
              <a:t>aliens and economic activity by persons unlawfully present in the United</a:t>
            </a:r>
          </a:p>
          <a:p>
            <a:r>
              <a:rPr lang="en-US" sz="600" dirty="0"/>
              <a:t>States.</a:t>
            </a:r>
          </a:p>
          <a:p>
            <a:r>
              <a:rPr lang="en-US" sz="600" dirty="0"/>
              <a:t>Section 2.</a:t>
            </a:r>
          </a:p>
          <a:p>
            <a:r>
              <a:rPr lang="en-US" sz="600" dirty="0"/>
              <a:t>Title 11, Chapter 7, Arizona Revised Statutes, is amended by adding</a:t>
            </a:r>
          </a:p>
          <a:p>
            <a:r>
              <a:rPr lang="en-US" sz="600" dirty="0"/>
              <a:t>Article 8, to read:</a:t>
            </a:r>
          </a:p>
          <a:p>
            <a:r>
              <a:rPr lang="en-US" sz="600" i="1" dirty="0"/>
              <a:t>Article 8. Enforcement of </a:t>
            </a:r>
            <a:r>
              <a:rPr lang="en-US" sz="600" i="1" dirty="0" smtClean="0"/>
              <a:t>Immigration Laws </a:t>
            </a:r>
            <a:r>
              <a:rPr lang="en-US" sz="600" i="1" dirty="0"/>
              <a:t>11-1051. Cooperation and assistance</a:t>
            </a:r>
          </a:p>
          <a:p>
            <a:r>
              <a:rPr lang="en-US" sz="600" i="1" dirty="0"/>
              <a:t>in enforcement of immigration laws; indemnification</a:t>
            </a:r>
          </a:p>
          <a:p>
            <a:r>
              <a:rPr lang="en-US" sz="600" dirty="0"/>
              <a:t>A. No official or agency of this state or a county, city, town or other political</a:t>
            </a:r>
          </a:p>
          <a:p>
            <a:r>
              <a:rPr lang="en-US" sz="600" dirty="0"/>
              <a:t>subdivision of this state may adopt a policy that limits or restricts</a:t>
            </a:r>
          </a:p>
          <a:p>
            <a:r>
              <a:rPr lang="en-US" sz="600" dirty="0"/>
              <a:t>the enforcement of federal immigration laws to less than the full extent</a:t>
            </a:r>
          </a:p>
          <a:p>
            <a:r>
              <a:rPr lang="en-US" sz="600" dirty="0"/>
              <a:t>permitted by federal law.</a:t>
            </a:r>
          </a:p>
          <a:p>
            <a:r>
              <a:rPr lang="en-US" sz="600" dirty="0"/>
              <a:t>B. For any lawful stop, detention or arrest made by a law enforcement</a:t>
            </a:r>
          </a:p>
          <a:p>
            <a:r>
              <a:rPr lang="en-US" sz="600" dirty="0"/>
              <a:t>official or agency of this state or a county, city, town or other political</a:t>
            </a:r>
          </a:p>
          <a:p>
            <a:r>
              <a:rPr lang="en-US" sz="600" dirty="0"/>
              <a:t>subdivision of this state in the enforcement of any other law or ordinance</a:t>
            </a:r>
          </a:p>
          <a:p>
            <a:r>
              <a:rPr lang="en-US" sz="600" dirty="0"/>
              <a:t>of a county, city or town of this state where reasonable suspicion</a:t>
            </a:r>
          </a:p>
          <a:p>
            <a:r>
              <a:rPr lang="en-US" sz="600" dirty="0"/>
              <a:t>exists that the person is an alien and is unlawfully present in the United</a:t>
            </a:r>
          </a:p>
          <a:p>
            <a:r>
              <a:rPr lang="en-US" sz="600" dirty="0"/>
              <a:t>States, a reasonable attempt shall be made, when practicable, to determine</a:t>
            </a:r>
          </a:p>
          <a:p>
            <a:r>
              <a:rPr lang="en-US" sz="600" dirty="0"/>
              <a:t>the immigration status of the person. The person’s immigration</a:t>
            </a:r>
          </a:p>
          <a:p>
            <a:r>
              <a:rPr lang="en-US" sz="600" dirty="0"/>
              <a:t>status shall be verified with the federal government pursuant to United</a:t>
            </a:r>
          </a:p>
          <a:p>
            <a:r>
              <a:rPr lang="en-US" sz="600" dirty="0"/>
              <a:t>States Code Section 1373(c). A law enforcement official or agency</a:t>
            </a:r>
          </a:p>
          <a:p>
            <a:r>
              <a:rPr lang="en-US" sz="600" dirty="0"/>
              <a:t>of this state or a county, city, town or other political subdivision of this</a:t>
            </a:r>
          </a:p>
          <a:p>
            <a:r>
              <a:rPr lang="en-US" sz="600" dirty="0"/>
              <a:t>state may not consider race, color or national origin in implementing the</a:t>
            </a:r>
          </a:p>
          <a:p>
            <a:r>
              <a:rPr lang="en-US" sz="600" dirty="0"/>
              <a:t>requirements of this subsection except to the extent permitted by the</a:t>
            </a:r>
          </a:p>
          <a:p>
            <a:r>
              <a:rPr lang="en-US" sz="600" dirty="0"/>
              <a:t>United States or Arizona Constitution. A person is presumed to not be</a:t>
            </a:r>
          </a:p>
          <a:p>
            <a:r>
              <a:rPr lang="en-US" sz="600" dirty="0"/>
              <a:t>an alien who is unlawfully present in the United States if the person provides</a:t>
            </a:r>
          </a:p>
          <a:p>
            <a:r>
              <a:rPr lang="en-US" sz="600" dirty="0"/>
              <a:t>to the law enforcement officer or agency any of the following:</a:t>
            </a:r>
          </a:p>
          <a:p>
            <a:r>
              <a:rPr lang="en-US" sz="600" dirty="0"/>
              <a:t>1. A valid Arizona driver license.</a:t>
            </a:r>
          </a:p>
          <a:p>
            <a:r>
              <a:rPr lang="en-US" sz="600" dirty="0"/>
              <a:t>2. A valid Arizona </a:t>
            </a:r>
            <a:r>
              <a:rPr lang="en-US" sz="600" dirty="0" err="1"/>
              <a:t>nonoperating</a:t>
            </a:r>
            <a:r>
              <a:rPr lang="en-US" sz="600" dirty="0"/>
              <a:t> identification license.</a:t>
            </a:r>
          </a:p>
          <a:p>
            <a:r>
              <a:rPr lang="en-US" sz="600" dirty="0"/>
              <a:t>3. A valid tribal enrollment card or other form of tribal identification.</a:t>
            </a:r>
          </a:p>
          <a:p>
            <a:r>
              <a:rPr lang="en-US" sz="600" dirty="0"/>
              <a:t>4. If the entity requires proof of legal presence in the United States</a:t>
            </a:r>
          </a:p>
          <a:p>
            <a:r>
              <a:rPr lang="en-US" sz="600" dirty="0"/>
              <a:t>before issuance, any valid United States federal, state or local government</a:t>
            </a:r>
          </a:p>
          <a:p>
            <a:r>
              <a:rPr lang="en-US" sz="600" dirty="0"/>
              <a:t>issued identification.</a:t>
            </a:r>
          </a:p>
          <a:p>
            <a:r>
              <a:rPr lang="en-US" sz="600" dirty="0"/>
              <a:t>C. If an alien who is unlawfully present in the United States is convicted</a:t>
            </a:r>
          </a:p>
          <a:p>
            <a:r>
              <a:rPr lang="en-US" sz="600" dirty="0"/>
              <a:t>of a violation of state or local law, on discharge from imprisonment or</a:t>
            </a:r>
          </a:p>
          <a:p>
            <a:r>
              <a:rPr lang="en-US" sz="600" dirty="0"/>
              <a:t>assessment of any fine that is imposed, the alien shall be transferred immediately</a:t>
            </a:r>
          </a:p>
          <a:p>
            <a:r>
              <a:rPr lang="en-US" sz="600" dirty="0"/>
              <a:t>to the custody of the United States Immigration and Customs</a:t>
            </a:r>
          </a:p>
          <a:p>
            <a:r>
              <a:rPr lang="en-US" sz="600" dirty="0"/>
              <a:t>Enforcement or the United States Customs and Border Protection.</a:t>
            </a:r>
          </a:p>
          <a:p>
            <a:r>
              <a:rPr lang="en-US" sz="600" dirty="0"/>
              <a:t>D. Notwithstanding any other law, a law enforcement agency may securely</a:t>
            </a:r>
          </a:p>
          <a:p>
            <a:r>
              <a:rPr lang="en-US" sz="600" dirty="0"/>
              <a:t>transport an alien who is unlawfully present in the United States</a:t>
            </a:r>
          </a:p>
          <a:p>
            <a:r>
              <a:rPr lang="en-US" sz="600" dirty="0"/>
              <a:t>and who is in the agency’s custody to a federal facility in this state or to</a:t>
            </a:r>
          </a:p>
          <a:p>
            <a:r>
              <a:rPr lang="en-US" sz="600" dirty="0"/>
              <a:t>any other point of transfer into federal custody that is outside the jurisdiction</a:t>
            </a:r>
          </a:p>
          <a:p>
            <a:r>
              <a:rPr lang="en-US" sz="600" dirty="0"/>
              <a:t>of the law enforcement agency.</a:t>
            </a:r>
          </a:p>
          <a:p>
            <a:r>
              <a:rPr lang="en-US" sz="600" dirty="0"/>
              <a:t>E. In the implementation of this section, an alien’s immigration status</a:t>
            </a:r>
          </a:p>
          <a:p>
            <a:r>
              <a:rPr lang="en-US" sz="600" dirty="0"/>
              <a:t>may be determined by:</a:t>
            </a:r>
          </a:p>
          <a:p>
            <a:r>
              <a:rPr lang="en-US" sz="600" dirty="0"/>
              <a:t>1. A law enforcement officer who is authorized by</a:t>
            </a:r>
          </a:p>
        </p:txBody>
      </p:sp>
      <p:pic>
        <p:nvPicPr>
          <p:cNvPr id="8" name="Picture 2" descr="C:\Users\mark\AppData\Local\Microsoft\Windows\Temporary Internet Files\Content.IE5\JDGOF422\MC900432537[1].png"/>
          <p:cNvPicPr>
            <a:picLocks noChangeAspect="1" noChangeArrowheads="1"/>
          </p:cNvPicPr>
          <p:nvPr/>
        </p:nvPicPr>
        <p:blipFill>
          <a:blip r:embed="rId2" cstate="print"/>
          <a:srcRect/>
          <a:stretch>
            <a:fillRect/>
          </a:stretch>
        </p:blipFill>
        <p:spPr bwMode="auto">
          <a:xfrm>
            <a:off x="6400800" y="3352800"/>
            <a:ext cx="1663492" cy="1663492"/>
          </a:xfrm>
          <a:prstGeom prst="rect">
            <a:avLst/>
          </a:prstGeom>
          <a:noFill/>
        </p:spPr>
      </p:pic>
      <p:sp>
        <p:nvSpPr>
          <p:cNvPr id="9" name="Rectangle 8"/>
          <p:cNvSpPr/>
          <p:nvPr/>
        </p:nvSpPr>
        <p:spPr>
          <a:xfrm>
            <a:off x="7010401" y="3733800"/>
            <a:ext cx="457200"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1</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par>
                          <p:cTn id="16" fill="hold">
                            <p:stCondLst>
                              <p:cond delay="500"/>
                            </p:stCondLst>
                            <p:childTnLst>
                              <p:par>
                                <p:cTn id="17" presetID="9"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0"/>
            <a:ext cx="4572000" cy="923330"/>
          </a:xfrm>
          <a:prstGeom prst="rect">
            <a:avLst/>
          </a:prstGeom>
        </p:spPr>
        <p:txBody>
          <a:bodyPr wrap="square">
            <a:spAutoFit/>
          </a:bodyPr>
          <a:lstStyle/>
          <a:p>
            <a:r>
              <a:rPr lang="en-US" dirty="0"/>
              <a:t/>
            </a:r>
            <a:br>
              <a:rPr lang="en-US" dirty="0"/>
            </a:br>
            <a:r>
              <a:rPr lang="en-US" dirty="0"/>
              <a:t/>
            </a:r>
            <a:br>
              <a:rPr lang="en-US" dirty="0"/>
            </a:br>
            <a:endParaRPr lang="en-US" dirty="0"/>
          </a:p>
        </p:txBody>
      </p:sp>
      <p:sp>
        <p:nvSpPr>
          <p:cNvPr id="7" name="Rectangle 6"/>
          <p:cNvSpPr/>
          <p:nvPr/>
        </p:nvSpPr>
        <p:spPr>
          <a:xfrm>
            <a:off x="228600" y="381000"/>
            <a:ext cx="4191000" cy="6247864"/>
          </a:xfrm>
          <a:prstGeom prst="rect">
            <a:avLst/>
          </a:prstGeom>
        </p:spPr>
        <p:txBody>
          <a:bodyPr wrap="square">
            <a:spAutoFit/>
          </a:bodyPr>
          <a:lstStyle/>
          <a:p>
            <a:r>
              <a:rPr lang="en-US" sz="1600" dirty="0" smtClean="0"/>
              <a:t>Judge Bolton believed that Congress intended to regulate immigration through a uniform national policy and prevent lawfully-present aliens from being subjected to “inquisitorial practices and police surveillance.” She held, because of her interpretation, that this provision will “place lawfully present aliens (</a:t>
            </a:r>
            <a:r>
              <a:rPr lang="en-US" sz="1600" i="1" dirty="0" smtClean="0"/>
              <a:t>and U.S. citizens</a:t>
            </a:r>
            <a:r>
              <a:rPr lang="en-US" sz="1600" dirty="0" smtClean="0"/>
              <a:t>) in continual jeopardy of having to demonstrate their lawful status.” She also noted that many lawfully present aliens and U.S. Citizens will not have readily available documentation to prove their legal status. </a:t>
            </a:r>
            <a:br>
              <a:rPr lang="en-US" sz="1600" dirty="0" smtClean="0"/>
            </a:br>
            <a:r>
              <a:rPr lang="en-US" sz="1600" dirty="0" smtClean="0"/>
              <a:t/>
            </a:r>
            <a:br>
              <a:rPr lang="en-US" sz="1600" dirty="0" smtClean="0"/>
            </a:br>
            <a:r>
              <a:rPr lang="en-US" sz="1600" dirty="0" smtClean="0"/>
              <a:t>Additionally, Judge Bolton concluded that the number of immigration status inquiries that will emanate from this provision will direct resources away from the priorities and functions of federal agencies, and that the provision therefore conflicts with federal immigration policy. </a:t>
            </a:r>
            <a:br>
              <a:rPr lang="en-US" sz="1600" dirty="0" smtClean="0"/>
            </a:br>
            <a:r>
              <a:rPr lang="en-US" sz="1600" dirty="0" smtClean="0"/>
              <a:t/>
            </a:r>
            <a:br>
              <a:rPr lang="en-US" sz="1600" dirty="0" smtClean="0"/>
            </a:br>
            <a:r>
              <a:rPr lang="en-US" sz="1600" dirty="0" smtClean="0"/>
              <a:t>As a result of this interpretation, Judge Bolton ruled that this provision is preempted. </a:t>
            </a:r>
            <a:endParaRPr lang="en-US" sz="1600" dirty="0"/>
          </a:p>
        </p:txBody>
      </p:sp>
      <p:sp>
        <p:nvSpPr>
          <p:cNvPr id="8" name="Rectangle 7"/>
          <p:cNvSpPr/>
          <p:nvPr/>
        </p:nvSpPr>
        <p:spPr>
          <a:xfrm>
            <a:off x="5943600" y="457200"/>
            <a:ext cx="2971800" cy="6001643"/>
          </a:xfrm>
          <a:prstGeom prst="rect">
            <a:avLst/>
          </a:prstGeom>
        </p:spPr>
        <p:txBody>
          <a:bodyPr wrap="square">
            <a:spAutoFit/>
          </a:bodyPr>
          <a:lstStyle/>
          <a:p>
            <a:r>
              <a:rPr lang="en-US" sz="600" dirty="0"/>
              <a:t>Senate bill 1070</a:t>
            </a:r>
          </a:p>
          <a:p>
            <a:r>
              <a:rPr lang="en-US" sz="600" dirty="0"/>
              <a:t>An act</a:t>
            </a:r>
          </a:p>
          <a:p>
            <a:r>
              <a:rPr lang="en-US" sz="600" i="1" dirty="0"/>
              <a:t>Amending Title 11, Chapter 7, Arizona Revised Statutes, by adding Article 8;</a:t>
            </a:r>
          </a:p>
          <a:p>
            <a:r>
              <a:rPr lang="en-US" sz="600" i="1" dirty="0"/>
              <a:t>amending Title 13, Chapter 15, Arizona Revised Statutes, by adding section</a:t>
            </a:r>
          </a:p>
          <a:p>
            <a:r>
              <a:rPr lang="en-US" sz="600" i="1" dirty="0"/>
              <a:t>13-1509; amending section 13-2319, Arizona Revised Statutes; amending Title</a:t>
            </a:r>
          </a:p>
          <a:p>
            <a:r>
              <a:rPr lang="en-US" sz="600" i="1" dirty="0"/>
              <a:t>13, Chapter 29, Arizona Revised Statutes, by adding sections 13-2928 and</a:t>
            </a:r>
          </a:p>
          <a:p>
            <a:r>
              <a:rPr lang="en-US" sz="600" i="1" dirty="0"/>
              <a:t>13-2929; amending sections 23-212, 23-212.01, 23-214 and 28-3511, Arizona</a:t>
            </a:r>
          </a:p>
          <a:p>
            <a:r>
              <a:rPr lang="en-US" sz="600" i="1" dirty="0"/>
              <a:t>Revised Statutes; amending Title 41, Chapter 12, Article 2, Arizona Revised</a:t>
            </a:r>
          </a:p>
          <a:p>
            <a:r>
              <a:rPr lang="en-US" sz="600" i="1" dirty="0"/>
              <a:t>Statutes, by adding section 41-1724; relating to unlawfully present aliens.</a:t>
            </a:r>
          </a:p>
          <a:p>
            <a:r>
              <a:rPr lang="en-US" sz="600" dirty="0"/>
              <a:t>S.B. 1070</a:t>
            </a:r>
          </a:p>
          <a:p>
            <a:r>
              <a:rPr lang="en-US" sz="600" dirty="0"/>
              <a:t>Be it enacted by the legislature of the State of Arizona:</a:t>
            </a:r>
          </a:p>
          <a:p>
            <a:r>
              <a:rPr lang="en-US" sz="600" dirty="0"/>
              <a:t>Section 1.</a:t>
            </a:r>
          </a:p>
          <a:p>
            <a:r>
              <a:rPr lang="en-US" sz="600" dirty="0"/>
              <a:t>Intent</a:t>
            </a:r>
          </a:p>
          <a:p>
            <a:r>
              <a:rPr lang="en-US" sz="600" dirty="0"/>
              <a:t>The legislature finds that there is a compelling interest in the cooperative</a:t>
            </a:r>
          </a:p>
          <a:p>
            <a:r>
              <a:rPr lang="en-US" sz="600" dirty="0"/>
              <a:t>enforce </a:t>
            </a:r>
            <a:r>
              <a:rPr lang="en-US" sz="600" dirty="0" err="1"/>
              <a:t>ment</a:t>
            </a:r>
            <a:r>
              <a:rPr lang="en-US" sz="600" dirty="0"/>
              <a:t> of federal immigration laws throughout all of Arizona.</a:t>
            </a:r>
          </a:p>
          <a:p>
            <a:r>
              <a:rPr lang="en-US" sz="600" dirty="0"/>
              <a:t>The legislature declares that the intent of this act is to make attrition</a:t>
            </a:r>
          </a:p>
          <a:p>
            <a:r>
              <a:rPr lang="en-US" sz="600" dirty="0"/>
              <a:t>through enforcement the public policy of all state and local government</a:t>
            </a:r>
          </a:p>
          <a:p>
            <a:r>
              <a:rPr lang="en-US" sz="600" dirty="0"/>
              <a:t>agencies in Arizona. The provisions of this act are intended to work together</a:t>
            </a:r>
          </a:p>
          <a:p>
            <a:r>
              <a:rPr lang="en-US" sz="600" dirty="0"/>
              <a:t>to discourage and deter the unlawful entry and presence of</a:t>
            </a:r>
          </a:p>
          <a:p>
            <a:r>
              <a:rPr lang="en-US" sz="600" dirty="0"/>
              <a:t>aliens and economic activity by persons unlawfully present in the United</a:t>
            </a:r>
          </a:p>
          <a:p>
            <a:r>
              <a:rPr lang="en-US" sz="600" dirty="0"/>
              <a:t>States.</a:t>
            </a:r>
          </a:p>
          <a:p>
            <a:r>
              <a:rPr lang="en-US" sz="600" dirty="0"/>
              <a:t>Section 2.</a:t>
            </a:r>
          </a:p>
          <a:p>
            <a:r>
              <a:rPr lang="en-US" sz="600" dirty="0"/>
              <a:t>Title 11, Chapter 7, Arizona Revised Statutes, is amended by adding</a:t>
            </a:r>
          </a:p>
          <a:p>
            <a:r>
              <a:rPr lang="en-US" sz="600" dirty="0"/>
              <a:t>Article 8, to read:</a:t>
            </a:r>
          </a:p>
          <a:p>
            <a:r>
              <a:rPr lang="en-US" sz="600" i="1" dirty="0"/>
              <a:t>Article 8. Enforcement of </a:t>
            </a:r>
            <a:r>
              <a:rPr lang="en-US" sz="600" i="1" dirty="0" smtClean="0"/>
              <a:t>Immigration Laws </a:t>
            </a:r>
            <a:r>
              <a:rPr lang="en-US" sz="600" i="1" dirty="0"/>
              <a:t>11-1051. Cooperation and assistance</a:t>
            </a:r>
          </a:p>
          <a:p>
            <a:r>
              <a:rPr lang="en-US" sz="600" i="1" dirty="0"/>
              <a:t>in enforcement of immigration laws; indemnification</a:t>
            </a:r>
          </a:p>
          <a:p>
            <a:r>
              <a:rPr lang="en-US" sz="600" dirty="0"/>
              <a:t>A. No official or agency of this state or a county, city, town or other political</a:t>
            </a:r>
          </a:p>
          <a:p>
            <a:r>
              <a:rPr lang="en-US" sz="600" dirty="0"/>
              <a:t>subdivision of this state may adopt a policy that limits or restricts</a:t>
            </a:r>
          </a:p>
          <a:p>
            <a:r>
              <a:rPr lang="en-US" sz="600" dirty="0"/>
              <a:t>the enforcement of federal immigration laws to less than the full extent</a:t>
            </a:r>
          </a:p>
          <a:p>
            <a:r>
              <a:rPr lang="en-US" sz="600" dirty="0"/>
              <a:t>permitted by federal law.</a:t>
            </a:r>
          </a:p>
          <a:p>
            <a:r>
              <a:rPr lang="en-US" sz="600" dirty="0"/>
              <a:t>B. For any lawful stop, detention or arrest made by a law enforcement</a:t>
            </a:r>
          </a:p>
          <a:p>
            <a:r>
              <a:rPr lang="en-US" sz="600" dirty="0"/>
              <a:t>official or agency of this state or a county, city, town or other political</a:t>
            </a:r>
          </a:p>
          <a:p>
            <a:r>
              <a:rPr lang="en-US" sz="600" dirty="0"/>
              <a:t>subdivision of this state in the enforcement of any other law or ordinance</a:t>
            </a:r>
          </a:p>
          <a:p>
            <a:r>
              <a:rPr lang="en-US" sz="600" dirty="0"/>
              <a:t>of a county, city or town of this state where reasonable suspicion</a:t>
            </a:r>
          </a:p>
          <a:p>
            <a:r>
              <a:rPr lang="en-US" sz="600" dirty="0"/>
              <a:t>exists that the person is an alien and is unlawfully present in the United</a:t>
            </a:r>
          </a:p>
          <a:p>
            <a:r>
              <a:rPr lang="en-US" sz="600" dirty="0"/>
              <a:t>States, a reasonable attempt shall be made, when practicable, to determine</a:t>
            </a:r>
          </a:p>
          <a:p>
            <a:r>
              <a:rPr lang="en-US" sz="600" dirty="0"/>
              <a:t>the immigration status of the person. The person’s immigration</a:t>
            </a:r>
          </a:p>
          <a:p>
            <a:r>
              <a:rPr lang="en-US" sz="600" dirty="0"/>
              <a:t>status shall be verified with the federal government pursuant to United</a:t>
            </a:r>
          </a:p>
          <a:p>
            <a:r>
              <a:rPr lang="en-US" sz="600" dirty="0"/>
              <a:t>States Code Section 1373(c). A law enforcement official or agency</a:t>
            </a:r>
          </a:p>
          <a:p>
            <a:r>
              <a:rPr lang="en-US" sz="600" dirty="0"/>
              <a:t>of this state or a county, city, town or other political subdivision of this</a:t>
            </a:r>
          </a:p>
          <a:p>
            <a:r>
              <a:rPr lang="en-US" sz="600" dirty="0"/>
              <a:t>state may not consider race, color or national origin in implementing the</a:t>
            </a:r>
          </a:p>
          <a:p>
            <a:r>
              <a:rPr lang="en-US" sz="600" dirty="0"/>
              <a:t>requirements of this subsection except to the extent permitted by the</a:t>
            </a:r>
          </a:p>
          <a:p>
            <a:r>
              <a:rPr lang="en-US" sz="600" dirty="0"/>
              <a:t>United States or Arizona Constitution. A person is presumed to not be</a:t>
            </a:r>
          </a:p>
          <a:p>
            <a:r>
              <a:rPr lang="en-US" sz="600" dirty="0"/>
              <a:t>an alien who is unlawfully present in the United States if the person provides</a:t>
            </a:r>
          </a:p>
          <a:p>
            <a:r>
              <a:rPr lang="en-US" sz="600" dirty="0"/>
              <a:t>to the law enforcement officer or agency any of the following:</a:t>
            </a:r>
          </a:p>
          <a:p>
            <a:r>
              <a:rPr lang="en-US" sz="600" dirty="0"/>
              <a:t>1. A valid Arizona driver license.</a:t>
            </a:r>
          </a:p>
          <a:p>
            <a:r>
              <a:rPr lang="en-US" sz="600" dirty="0"/>
              <a:t>2. A valid Arizona </a:t>
            </a:r>
            <a:r>
              <a:rPr lang="en-US" sz="600" dirty="0" err="1"/>
              <a:t>nonoperating</a:t>
            </a:r>
            <a:r>
              <a:rPr lang="en-US" sz="600" dirty="0"/>
              <a:t> identification license.</a:t>
            </a:r>
          </a:p>
          <a:p>
            <a:r>
              <a:rPr lang="en-US" sz="600" dirty="0"/>
              <a:t>3. A valid tribal enrollment card or other form of tribal identification.</a:t>
            </a:r>
          </a:p>
          <a:p>
            <a:r>
              <a:rPr lang="en-US" sz="600" dirty="0"/>
              <a:t>4. If the entity requires proof of legal presence in the United States</a:t>
            </a:r>
          </a:p>
          <a:p>
            <a:r>
              <a:rPr lang="en-US" sz="600" dirty="0"/>
              <a:t>before issuance, any valid United States federal, state or local government</a:t>
            </a:r>
          </a:p>
          <a:p>
            <a:r>
              <a:rPr lang="en-US" sz="600" dirty="0"/>
              <a:t>issued identification.</a:t>
            </a:r>
          </a:p>
          <a:p>
            <a:r>
              <a:rPr lang="en-US" sz="600" dirty="0"/>
              <a:t>C. If an alien who is unlawfully present in the United States is convicted</a:t>
            </a:r>
          </a:p>
          <a:p>
            <a:r>
              <a:rPr lang="en-US" sz="600" dirty="0"/>
              <a:t>of a violation of state or local law, on discharge from imprisonment or</a:t>
            </a:r>
          </a:p>
          <a:p>
            <a:r>
              <a:rPr lang="en-US" sz="600" dirty="0"/>
              <a:t>assessment of any fine that is imposed, the alien shall be transferred immediately</a:t>
            </a:r>
          </a:p>
          <a:p>
            <a:r>
              <a:rPr lang="en-US" sz="600" dirty="0"/>
              <a:t>to the custody of the United States Immigration and Customs</a:t>
            </a:r>
          </a:p>
          <a:p>
            <a:r>
              <a:rPr lang="en-US" sz="600" dirty="0"/>
              <a:t>Enforcement or the United States Customs and Border Protection.</a:t>
            </a:r>
          </a:p>
          <a:p>
            <a:r>
              <a:rPr lang="en-US" sz="600" dirty="0"/>
              <a:t>D. Notwithstanding any other law, a law enforcement agency may securely</a:t>
            </a:r>
          </a:p>
          <a:p>
            <a:r>
              <a:rPr lang="en-US" sz="600" dirty="0"/>
              <a:t>transport an alien who is unlawfully present in the United States</a:t>
            </a:r>
          </a:p>
          <a:p>
            <a:r>
              <a:rPr lang="en-US" sz="600" dirty="0"/>
              <a:t>and who is in the agency’s custody to a federal facility in this state or to</a:t>
            </a:r>
          </a:p>
          <a:p>
            <a:r>
              <a:rPr lang="en-US" sz="600" dirty="0"/>
              <a:t>any other point of transfer into federal custody that is outside the jurisdiction</a:t>
            </a:r>
          </a:p>
          <a:p>
            <a:r>
              <a:rPr lang="en-US" sz="600" dirty="0"/>
              <a:t>of the law enforcement agency.</a:t>
            </a:r>
          </a:p>
          <a:p>
            <a:r>
              <a:rPr lang="en-US" sz="600" dirty="0"/>
              <a:t>E. In the implementation of this section, an alien’s immigration status</a:t>
            </a:r>
          </a:p>
          <a:p>
            <a:r>
              <a:rPr lang="en-US" sz="600" dirty="0"/>
              <a:t>may be determined by:</a:t>
            </a:r>
          </a:p>
          <a:p>
            <a:r>
              <a:rPr lang="en-US" sz="600" dirty="0"/>
              <a:t>1. A law enforcement officer who is authorized by</a:t>
            </a:r>
          </a:p>
        </p:txBody>
      </p:sp>
      <p:sp>
        <p:nvSpPr>
          <p:cNvPr id="9" name="Right Arrow 8"/>
          <p:cNvSpPr/>
          <p:nvPr/>
        </p:nvSpPr>
        <p:spPr>
          <a:xfrm rot="10800000">
            <a:off x="4343400" y="2209800"/>
            <a:ext cx="4419600" cy="3962400"/>
          </a:xfrm>
          <a:prstGeom prst="rightArrow">
            <a:avLst>
              <a:gd name="adj1" fmla="val 50000"/>
              <a:gd name="adj2" fmla="val 41589"/>
            </a:avLst>
          </a:prstGeom>
          <a:solidFill>
            <a:srgbClr val="FF00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C:\Users\mark\AppData\Local\Microsoft\Windows\Temporary Internet Files\Content.IE5\JDGOF422\MC900432537[1].png"/>
          <p:cNvPicPr>
            <a:picLocks noChangeAspect="1" noChangeArrowheads="1"/>
          </p:cNvPicPr>
          <p:nvPr/>
        </p:nvPicPr>
        <p:blipFill>
          <a:blip r:embed="rId2" cstate="print"/>
          <a:srcRect/>
          <a:stretch>
            <a:fillRect/>
          </a:stretch>
        </p:blipFill>
        <p:spPr bwMode="auto">
          <a:xfrm>
            <a:off x="6400800" y="3352800"/>
            <a:ext cx="1663492" cy="1663492"/>
          </a:xfrm>
          <a:prstGeom prst="rect">
            <a:avLst/>
          </a:prstGeom>
          <a:noFill/>
        </p:spPr>
      </p:pic>
      <p:sp>
        <p:nvSpPr>
          <p:cNvPr id="11" name="Rectangle 10"/>
          <p:cNvSpPr/>
          <p:nvPr/>
        </p:nvSpPr>
        <p:spPr>
          <a:xfrm>
            <a:off x="7010401" y="3733800"/>
            <a:ext cx="457200"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1</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eaLnBrk="1" hangingPunct="1">
              <a:defRPr/>
            </a:pPr>
            <a:r>
              <a:rPr lang="en-US" dirty="0" smtClean="0">
                <a:effectLst>
                  <a:outerShdw blurRad="38100" dist="38100" dir="2700000" algn="tl">
                    <a:srgbClr val="C0C0C0"/>
                  </a:outerShdw>
                </a:effectLst>
              </a:rPr>
              <a:t>Why Arizona Had to Act</a:t>
            </a:r>
          </a:p>
        </p:txBody>
      </p:sp>
      <p:sp>
        <p:nvSpPr>
          <p:cNvPr id="7171" name="Content Placeholder 2"/>
          <p:cNvSpPr>
            <a:spLocks noGrp="1"/>
          </p:cNvSpPr>
          <p:nvPr>
            <p:ph idx="1"/>
          </p:nvPr>
        </p:nvSpPr>
        <p:spPr>
          <a:xfrm>
            <a:off x="152400" y="1600200"/>
            <a:ext cx="8534400" cy="4525963"/>
          </a:xfrm>
        </p:spPr>
        <p:txBody>
          <a:bodyPr/>
          <a:lstStyle/>
          <a:p>
            <a:pPr algn="ctr" eaLnBrk="1" hangingPunct="1">
              <a:buFont typeface="Arial" charset="0"/>
              <a:buNone/>
            </a:pPr>
            <a:r>
              <a:rPr lang="en-US" sz="3600" b="1" dirty="0" smtClean="0">
                <a:solidFill>
                  <a:srgbClr val="FF0000"/>
                </a:solidFill>
              </a:rPr>
              <a:t>Illegal immigration is paid for by Arizona taxpayers</a:t>
            </a:r>
            <a:endParaRPr lang="en-US" sz="3600" dirty="0" smtClean="0"/>
          </a:p>
          <a:p>
            <a:pPr eaLnBrk="1" hangingPunct="1"/>
            <a:r>
              <a:rPr lang="en-US" sz="3600" dirty="0" smtClean="0"/>
              <a:t>F.A.I.R. - cost: $2.7 billion a year</a:t>
            </a:r>
          </a:p>
          <a:p>
            <a:pPr lvl="1" eaLnBrk="1" hangingPunct="1"/>
            <a:r>
              <a:rPr lang="en-US" sz="3200" dirty="0" smtClean="0"/>
              <a:t>Low est./$400 million medical</a:t>
            </a:r>
          </a:p>
          <a:p>
            <a:pPr lvl="1" eaLnBrk="1" hangingPunct="1"/>
            <a:r>
              <a:rPr lang="en-US" sz="3200" dirty="0" smtClean="0"/>
              <a:t>Low est./$80 million incarceration</a:t>
            </a:r>
          </a:p>
          <a:p>
            <a:pPr lvl="1" eaLnBrk="1" hangingPunct="1"/>
            <a:r>
              <a:rPr lang="en-US" sz="3200" dirty="0" smtClean="0"/>
              <a:t>Low est./$820 million education</a:t>
            </a:r>
          </a:p>
          <a:p>
            <a:pPr eaLnBrk="1" hangingPunct="1">
              <a:buFont typeface="Arial" charset="0"/>
              <a:buNone/>
            </a:pPr>
            <a:endParaRPr lang="en-US" dirty="0" smtClean="0"/>
          </a:p>
        </p:txBody>
      </p:sp>
      <p:pic>
        <p:nvPicPr>
          <p:cNvPr id="7172" name="Picture 4" descr="MC910216326[1]"/>
          <p:cNvPicPr>
            <a:picLocks noChangeAspect="1" noChangeArrowheads="1"/>
          </p:cNvPicPr>
          <p:nvPr/>
        </p:nvPicPr>
        <p:blipFill>
          <a:blip r:embed="rId2" cstate="print"/>
          <a:srcRect/>
          <a:stretch>
            <a:fillRect/>
          </a:stretch>
        </p:blipFill>
        <p:spPr bwMode="auto">
          <a:xfrm>
            <a:off x="6664325" y="3200400"/>
            <a:ext cx="2479675" cy="3429000"/>
          </a:xfrm>
          <a:prstGeom prst="rect">
            <a:avLst/>
          </a:prstGeom>
          <a:noFill/>
          <a:ln w="9525">
            <a:noFill/>
            <a:miter lim="800000"/>
            <a:headEnd/>
            <a:tailEnd/>
          </a:ln>
        </p:spPr>
      </p:pic>
      <p:pic>
        <p:nvPicPr>
          <p:cNvPr id="7173" name="Picture 6" descr="SBIflag"/>
          <p:cNvPicPr>
            <a:picLocks noChangeAspect="1" noChangeArrowheads="1"/>
          </p:cNvPicPr>
          <p:nvPr/>
        </p:nvPicPr>
        <p:blipFill>
          <a:blip r:embed="rId3" cstate="print"/>
          <a:srcRect/>
          <a:stretch>
            <a:fillRect/>
          </a:stretch>
        </p:blipFill>
        <p:spPr bwMode="auto">
          <a:xfrm>
            <a:off x="0" y="0"/>
            <a:ext cx="1752600" cy="1168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p:cTn id="7" dur="5000" fill="hold"/>
                                        <p:tgtEl>
                                          <p:spTgt spid="7172"/>
                                        </p:tgtEl>
                                        <p:attrNameLst>
                                          <p:attrName>ppt_w</p:attrName>
                                        </p:attrNameLst>
                                      </p:cBhvr>
                                      <p:tavLst>
                                        <p:tav tm="0" fmla="#ppt_w*sin(2.5*pi*$)">
                                          <p:val>
                                            <p:fltVal val="0"/>
                                          </p:val>
                                        </p:tav>
                                        <p:tav tm="100000">
                                          <p:val>
                                            <p:fltVal val="1"/>
                                          </p:val>
                                        </p:tav>
                                      </p:tavLst>
                                    </p:anim>
                                    <p:anim calcmode="lin" valueType="num">
                                      <p:cBhvr>
                                        <p:cTn id="8" dur="5000" fill="hold"/>
                                        <p:tgtEl>
                                          <p:spTgt spid="717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p:cNvSpPr/>
          <p:nvPr/>
        </p:nvSpPr>
        <p:spPr>
          <a:xfrm rot="10800000">
            <a:off x="4876800" y="5562600"/>
            <a:ext cx="3810000" cy="609600"/>
          </a:xfrm>
          <a:prstGeom prst="rightArrow">
            <a:avLst/>
          </a:prstGeom>
          <a:solidFill>
            <a:srgbClr val="FF00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2400" y="0"/>
            <a:ext cx="4572000" cy="923330"/>
          </a:xfrm>
          <a:prstGeom prst="rect">
            <a:avLst/>
          </a:prstGeom>
        </p:spPr>
        <p:txBody>
          <a:bodyPr wrap="square">
            <a:spAutoFit/>
          </a:bodyPr>
          <a:lstStyle/>
          <a:p>
            <a:r>
              <a:rPr lang="en-US" dirty="0"/>
              <a:t/>
            </a:r>
            <a:br>
              <a:rPr lang="en-US" dirty="0"/>
            </a:br>
            <a:r>
              <a:rPr lang="en-US" dirty="0"/>
              <a:t/>
            </a:r>
            <a:br>
              <a:rPr lang="en-US" dirty="0"/>
            </a:br>
            <a:endParaRPr lang="en-US" dirty="0"/>
          </a:p>
        </p:txBody>
      </p:sp>
      <p:sp>
        <p:nvSpPr>
          <p:cNvPr id="9" name="Rectangle 8"/>
          <p:cNvSpPr/>
          <p:nvPr/>
        </p:nvSpPr>
        <p:spPr>
          <a:xfrm>
            <a:off x="5943600" y="381000"/>
            <a:ext cx="2895600" cy="6093976"/>
          </a:xfrm>
          <a:prstGeom prst="rect">
            <a:avLst/>
          </a:prstGeom>
        </p:spPr>
        <p:txBody>
          <a:bodyPr wrap="square">
            <a:spAutoFit/>
          </a:bodyPr>
          <a:lstStyle/>
          <a:p>
            <a:r>
              <a:rPr lang="en-US" sz="600" dirty="0"/>
              <a:t>2. The United States Immigration and Customs Enforcement or the</a:t>
            </a:r>
          </a:p>
          <a:p>
            <a:r>
              <a:rPr lang="en-US" sz="600" dirty="0"/>
              <a:t>United States Customs and Border Protection pursuant to 8 United</a:t>
            </a:r>
          </a:p>
          <a:p>
            <a:r>
              <a:rPr lang="en-US" sz="600" dirty="0"/>
              <a:t>States Code Section 1373(c).</a:t>
            </a:r>
          </a:p>
          <a:p>
            <a:r>
              <a:rPr lang="en-US" sz="600" dirty="0"/>
              <a:t>F. Except as provided in federal law, officials or agencies of this state</a:t>
            </a:r>
          </a:p>
          <a:p>
            <a:r>
              <a:rPr lang="en-US" sz="600" dirty="0"/>
              <a:t>and counties, cities, towns and other political subdivisions of this state</a:t>
            </a:r>
          </a:p>
          <a:p>
            <a:r>
              <a:rPr lang="en-US" sz="600" dirty="0"/>
              <a:t>may not be prohibited or in any way be restricted from sending, receiving</a:t>
            </a:r>
          </a:p>
          <a:p>
            <a:r>
              <a:rPr lang="en-US" sz="600" dirty="0"/>
              <a:t>or maintaining information relating to the immigration status of any</a:t>
            </a:r>
          </a:p>
          <a:p>
            <a:r>
              <a:rPr lang="en-US" sz="600" dirty="0"/>
              <a:t>individual or exchanging that information with any other federal, state or</a:t>
            </a:r>
          </a:p>
          <a:p>
            <a:r>
              <a:rPr lang="en-US" sz="600" dirty="0"/>
              <a:t>local governmental entity for the following official purposes:</a:t>
            </a:r>
          </a:p>
          <a:p>
            <a:r>
              <a:rPr lang="en-US" sz="600" dirty="0"/>
              <a:t>1. Determining eligibility for any public benefit, service or license provided</a:t>
            </a:r>
          </a:p>
          <a:p>
            <a:r>
              <a:rPr lang="en-US" sz="600" dirty="0"/>
              <a:t>by any federal, state, local or other political subdivision of this</a:t>
            </a:r>
          </a:p>
          <a:p>
            <a:r>
              <a:rPr lang="en-US" sz="600" dirty="0"/>
              <a:t>state.</a:t>
            </a:r>
          </a:p>
          <a:p>
            <a:r>
              <a:rPr lang="en-US" sz="600" dirty="0"/>
              <a:t>2. Verifying any claim of residence or domicile if determination of</a:t>
            </a:r>
          </a:p>
          <a:p>
            <a:r>
              <a:rPr lang="en-US" sz="600" dirty="0"/>
              <a:t>residence or domicile is required under the laws of this state or a judicial</a:t>
            </a:r>
          </a:p>
          <a:p>
            <a:r>
              <a:rPr lang="en-US" sz="600" dirty="0"/>
              <a:t>order issued pursuant to a civil or criminal proceeding in this</a:t>
            </a:r>
          </a:p>
          <a:p>
            <a:r>
              <a:rPr lang="en-US" sz="600" dirty="0"/>
              <a:t>state.</a:t>
            </a:r>
          </a:p>
          <a:p>
            <a:r>
              <a:rPr lang="en-US" sz="600" dirty="0"/>
              <a:t>3. If the person is an alien, determining whether the person is in compliance</a:t>
            </a:r>
          </a:p>
          <a:p>
            <a:r>
              <a:rPr lang="en-US" sz="600" dirty="0"/>
              <a:t>with the federal registration laws prescribed by Title ii, Chapter</a:t>
            </a:r>
          </a:p>
          <a:p>
            <a:r>
              <a:rPr lang="en-US" sz="600" dirty="0"/>
              <a:t>7 Of the Federal Immigration and Nationality Act.</a:t>
            </a:r>
          </a:p>
          <a:p>
            <a:r>
              <a:rPr lang="en-US" sz="600" dirty="0"/>
              <a:t>4. Pursuant to 8 United States Code Section 1373 and 8 United States</a:t>
            </a:r>
          </a:p>
          <a:p>
            <a:r>
              <a:rPr lang="en-US" sz="600" dirty="0"/>
              <a:t>Code Section 1644.</a:t>
            </a:r>
          </a:p>
          <a:p>
            <a:r>
              <a:rPr lang="en-US" sz="600" dirty="0"/>
              <a:t>G. This section does not implement, authorize or establish and shall not</a:t>
            </a:r>
          </a:p>
          <a:p>
            <a:r>
              <a:rPr lang="en-US" sz="600" dirty="0"/>
              <a:t>be construed to implement, authorize or establish the Real ID Act of</a:t>
            </a:r>
          </a:p>
          <a:p>
            <a:r>
              <a:rPr lang="en-US" sz="600" dirty="0"/>
              <a:t>2005 (P.L. 109-13, Division B; 119 Stat. 302), Including the use of a radio</a:t>
            </a:r>
          </a:p>
          <a:p>
            <a:r>
              <a:rPr lang="en-US" sz="600" dirty="0"/>
              <a:t>frequency identification chip.</a:t>
            </a:r>
          </a:p>
          <a:p>
            <a:r>
              <a:rPr lang="en-US" sz="600" dirty="0"/>
              <a:t>H. A person who is a legal resident of this state may bring an action in</a:t>
            </a:r>
          </a:p>
          <a:p>
            <a:r>
              <a:rPr lang="en-US" sz="600" dirty="0"/>
              <a:t>superior court to challenge any official or agency of this state or a county,</a:t>
            </a:r>
          </a:p>
          <a:p>
            <a:r>
              <a:rPr lang="en-US" sz="600" dirty="0"/>
              <a:t>city, town or other political subdivision of this state that adopts or implements</a:t>
            </a:r>
          </a:p>
          <a:p>
            <a:r>
              <a:rPr lang="en-US" sz="600" dirty="0"/>
              <a:t>a policy that limits or restricts the enforcement of federal immigration</a:t>
            </a:r>
          </a:p>
          <a:p>
            <a:r>
              <a:rPr lang="en-US" sz="600" dirty="0"/>
              <a:t>laws, including 8 United States Code Sections 1373 and 1644,</a:t>
            </a:r>
          </a:p>
          <a:p>
            <a:r>
              <a:rPr lang="en-US" sz="600" dirty="0"/>
              <a:t>to less than the full extent permitted by federal law. If there is a judicial</a:t>
            </a:r>
          </a:p>
          <a:p>
            <a:r>
              <a:rPr lang="en-US" sz="600" dirty="0"/>
              <a:t>finding that an entity has violated this section, the court shall order that</a:t>
            </a:r>
          </a:p>
          <a:p>
            <a:r>
              <a:rPr lang="en-US" sz="600" dirty="0"/>
              <a:t>the entity pay a civil penalty of not less than five hundred dollars and</a:t>
            </a:r>
          </a:p>
          <a:p>
            <a:r>
              <a:rPr lang="en-US" sz="600" dirty="0"/>
              <a:t>not more than five thousand dollars for each day that the policy has remained</a:t>
            </a:r>
          </a:p>
          <a:p>
            <a:r>
              <a:rPr lang="en-US" sz="600" dirty="0"/>
              <a:t>in effect after the filing of an action pursuant to this subsection.</a:t>
            </a:r>
          </a:p>
          <a:p>
            <a:r>
              <a:rPr lang="en-US" sz="600" dirty="0"/>
              <a:t>I. A court shall collect the civil penalty prescribed in subsection H of this</a:t>
            </a:r>
          </a:p>
          <a:p>
            <a:r>
              <a:rPr lang="en-US" sz="600" dirty="0"/>
              <a:t>section and remit the civil penalty to the state treasurer for deposit in</a:t>
            </a:r>
          </a:p>
          <a:p>
            <a:r>
              <a:rPr lang="en-US" sz="600" dirty="0"/>
              <a:t>the Gang and Immigration Intelligence Team Enforcement Mission Fund</a:t>
            </a:r>
          </a:p>
          <a:p>
            <a:r>
              <a:rPr lang="en-US" sz="600" dirty="0"/>
              <a:t>established by section 41-1724.</a:t>
            </a:r>
          </a:p>
          <a:p>
            <a:r>
              <a:rPr lang="en-US" sz="600" dirty="0"/>
              <a:t>J. The court may award court costs and reasonable attorney fees to any</a:t>
            </a:r>
          </a:p>
          <a:p>
            <a:r>
              <a:rPr lang="en-US" sz="600" dirty="0"/>
              <a:t>person or any official or agency of this state or a county, city, town or</a:t>
            </a:r>
          </a:p>
          <a:p>
            <a:r>
              <a:rPr lang="en-US" sz="600" dirty="0"/>
              <a:t>other political subdivision of this state that prevails by an adjudication</a:t>
            </a:r>
          </a:p>
          <a:p>
            <a:r>
              <a:rPr lang="en-US" sz="600" dirty="0"/>
              <a:t>on the merits in a proceeding brought pursuant to this section.</a:t>
            </a:r>
          </a:p>
          <a:p>
            <a:r>
              <a:rPr lang="en-US" sz="600" dirty="0"/>
              <a:t>K. Except in relation to matters in which the officer is adjudged to have</a:t>
            </a:r>
          </a:p>
          <a:p>
            <a:r>
              <a:rPr lang="en-US" sz="600" dirty="0"/>
              <a:t>acted in bad faith, a law enforcement officer is indemnified by the law</a:t>
            </a:r>
          </a:p>
          <a:p>
            <a:r>
              <a:rPr lang="en-US" sz="600" dirty="0"/>
              <a:t>enforcement officer’s agency against reasonable costs and expenses, including</a:t>
            </a:r>
          </a:p>
          <a:p>
            <a:r>
              <a:rPr lang="en-US" sz="600" dirty="0"/>
              <a:t>attorney fees, incurred by the officer in connection with any action,</a:t>
            </a:r>
          </a:p>
          <a:p>
            <a:r>
              <a:rPr lang="en-US" sz="600" dirty="0"/>
              <a:t>suit or proceeding brought pursuant to this section in which the officer</a:t>
            </a:r>
          </a:p>
          <a:p>
            <a:r>
              <a:rPr lang="en-US" sz="600" dirty="0"/>
              <a:t>may be a defendant by reason of the officer being or having been a</a:t>
            </a:r>
          </a:p>
          <a:p>
            <a:r>
              <a:rPr lang="en-US" sz="600" dirty="0"/>
              <a:t>member of the law enforcement agency.</a:t>
            </a:r>
          </a:p>
          <a:p>
            <a:r>
              <a:rPr lang="en-US" sz="600" dirty="0"/>
              <a:t>L. This section shall be implemented in a manner consistent with federal</a:t>
            </a:r>
          </a:p>
          <a:p>
            <a:r>
              <a:rPr lang="en-US" sz="600" dirty="0"/>
              <a:t>laws regulating immigration, protecting the civil rights of all persons and</a:t>
            </a:r>
          </a:p>
          <a:p>
            <a:r>
              <a:rPr lang="en-US" sz="600" dirty="0"/>
              <a:t>respecting the privileges and immunities of United States citizens.</a:t>
            </a:r>
          </a:p>
          <a:p>
            <a:r>
              <a:rPr lang="en-US" sz="600" dirty="0"/>
              <a:t>Section 3.</a:t>
            </a:r>
          </a:p>
          <a:p>
            <a:r>
              <a:rPr lang="en-US" sz="600" dirty="0"/>
              <a:t>Title 13, Chapter 15, Arizona Revised Statutes, is amended by adding</a:t>
            </a:r>
          </a:p>
          <a:p>
            <a:r>
              <a:rPr lang="en-US" sz="600" dirty="0"/>
              <a:t>section 13-1509, to read:</a:t>
            </a:r>
          </a:p>
          <a:p>
            <a:r>
              <a:rPr lang="en-US" sz="600" i="1" dirty="0"/>
              <a:t>13-1509. Willful failure to complete or carry an alien registration document;</a:t>
            </a:r>
          </a:p>
          <a:p>
            <a:r>
              <a:rPr lang="en-US" sz="600" i="1" dirty="0"/>
              <a:t>assessment; exception; authenticated records; classification</a:t>
            </a:r>
          </a:p>
          <a:p>
            <a:r>
              <a:rPr lang="en-US" sz="600" dirty="0"/>
              <a:t>A. In addition to any violation of federal law, a person is guilty of willful</a:t>
            </a:r>
          </a:p>
          <a:p>
            <a:r>
              <a:rPr lang="en-US" sz="600" dirty="0"/>
              <a:t>failure to complete or carry an alien registration document if the person</a:t>
            </a:r>
          </a:p>
          <a:p>
            <a:r>
              <a:rPr lang="en-US" sz="600" dirty="0"/>
              <a:t>is in violation of 8 United States Code Section 1304(e) or 1306(A).</a:t>
            </a:r>
          </a:p>
          <a:p>
            <a:r>
              <a:rPr lang="en-US" sz="600" dirty="0"/>
              <a:t>B. In the enforcement of this section, an alien’s immigration status may</a:t>
            </a:r>
          </a:p>
          <a:p>
            <a:r>
              <a:rPr lang="en-US" sz="600" dirty="0"/>
              <a:t>be determined by:</a:t>
            </a:r>
          </a:p>
          <a:p>
            <a:r>
              <a:rPr lang="en-US" sz="600" dirty="0"/>
              <a:t>1. A law enforcement officer who is authorized by the federal government</a:t>
            </a:r>
          </a:p>
          <a:p>
            <a:r>
              <a:rPr lang="en-US" sz="600" dirty="0"/>
              <a:t>to verify or ascertain an alien’s immigration status.</a:t>
            </a:r>
          </a:p>
        </p:txBody>
      </p:sp>
      <p:pic>
        <p:nvPicPr>
          <p:cNvPr id="10" name="Picture 2" descr="C:\Users\mark\AppData\Local\Microsoft\Windows\Temporary Internet Files\Content.IE5\JDGOF422\MC900432537[1].png"/>
          <p:cNvPicPr>
            <a:picLocks noChangeAspect="1" noChangeArrowheads="1"/>
          </p:cNvPicPr>
          <p:nvPr/>
        </p:nvPicPr>
        <p:blipFill>
          <a:blip r:embed="rId2" cstate="print"/>
          <a:srcRect/>
          <a:stretch>
            <a:fillRect/>
          </a:stretch>
        </p:blipFill>
        <p:spPr bwMode="auto">
          <a:xfrm>
            <a:off x="6324600" y="5029200"/>
            <a:ext cx="1663492" cy="1663492"/>
          </a:xfrm>
          <a:prstGeom prst="rect">
            <a:avLst/>
          </a:prstGeom>
          <a:noFill/>
        </p:spPr>
      </p:pic>
      <p:sp>
        <p:nvSpPr>
          <p:cNvPr id="12" name="Rectangle 11"/>
          <p:cNvSpPr/>
          <p:nvPr/>
        </p:nvSpPr>
        <p:spPr>
          <a:xfrm>
            <a:off x="152400" y="838200"/>
            <a:ext cx="4572000" cy="5262979"/>
          </a:xfrm>
          <a:prstGeom prst="rect">
            <a:avLst/>
          </a:prstGeom>
        </p:spPr>
        <p:txBody>
          <a:bodyPr>
            <a:spAutoFit/>
          </a:bodyPr>
          <a:lstStyle/>
          <a:p>
            <a:r>
              <a:rPr lang="en-US" sz="1600" b="1" dirty="0"/>
              <a:t>The law:</a:t>
            </a:r>
            <a:r>
              <a:rPr lang="en-US" sz="1600" dirty="0"/>
              <a:t> </a:t>
            </a:r>
            <a:r>
              <a:rPr lang="en-US" sz="1600" dirty="0" smtClean="0"/>
              <a:t>Made it </a:t>
            </a:r>
            <a:r>
              <a:rPr lang="en-US" sz="1600" dirty="0"/>
              <a:t>a state crime to violate federal alien registration laws, and </a:t>
            </a:r>
            <a:r>
              <a:rPr lang="en-US" sz="1600" dirty="0" smtClean="0"/>
              <a:t>created </a:t>
            </a:r>
            <a:r>
              <a:rPr lang="en-US" sz="1600" dirty="0"/>
              <a:t>criminal penalties</a:t>
            </a:r>
            <a:r>
              <a:rPr lang="en-US" sz="1600" dirty="0" smtClean="0"/>
              <a:t>.  This is consistent with 8 USC</a:t>
            </a:r>
            <a:r>
              <a:rPr lang="en-US" sz="1600" dirty="0"/>
              <a:t/>
            </a:r>
            <a:br>
              <a:rPr lang="en-US" sz="1600" dirty="0"/>
            </a:br>
            <a:r>
              <a:rPr lang="en-US" sz="1600" dirty="0"/>
              <a:t/>
            </a:r>
            <a:br>
              <a:rPr lang="en-US" sz="1600" dirty="0"/>
            </a:br>
            <a:r>
              <a:rPr lang="en-US" sz="1600" b="1" dirty="0"/>
              <a:t>Judge Bolton's order:</a:t>
            </a:r>
            <a:r>
              <a:rPr lang="en-US" sz="1600" dirty="0"/>
              <a:t> Judge Bolton enjoined this provision. In interpreting this provision, Judge Bolton </a:t>
            </a:r>
            <a:r>
              <a:rPr lang="en-US" sz="1600" dirty="0" smtClean="0"/>
              <a:t>relied on </a:t>
            </a:r>
            <a:r>
              <a:rPr lang="en-US" sz="1600" dirty="0"/>
              <a:t>federal law stating that the federal government's system for alien registration precludes states from enacting registration laws that conflict with or supplement federal law.</a:t>
            </a:r>
            <a:br>
              <a:rPr lang="en-US" sz="1600" dirty="0"/>
            </a:br>
            <a:r>
              <a:rPr lang="en-US" sz="1600" dirty="0"/>
              <a:t/>
            </a:r>
            <a:br>
              <a:rPr lang="en-US" sz="1600" dirty="0"/>
            </a:br>
            <a:r>
              <a:rPr lang="en-US" sz="1600" dirty="0"/>
              <a:t>According to Judge Bolton, by establishing state criminal penalties for a violation of federal alien registration laws, SB 1070 supplements federal law. Judge Bolton also found that SB 1070 </a:t>
            </a:r>
            <a:r>
              <a:rPr lang="en-US" sz="1600" dirty="0" smtClean="0"/>
              <a:t>supplemented </a:t>
            </a:r>
            <a:r>
              <a:rPr lang="en-US" sz="1600" dirty="0"/>
              <a:t>the federal scheme in a way that conflicts with federal immigration policy, which envisions a uniform federal registration system. Therefore, Judge Bolton determined that this section is </a:t>
            </a:r>
            <a:r>
              <a:rPr lang="en-US" sz="1600" dirty="0" smtClean="0"/>
              <a:t>preempted</a:t>
            </a:r>
            <a:endParaRPr lang="en-US" sz="1600" dirty="0"/>
          </a:p>
        </p:txBody>
      </p:sp>
      <p:sp>
        <p:nvSpPr>
          <p:cNvPr id="13" name="Rectangle 12"/>
          <p:cNvSpPr/>
          <p:nvPr/>
        </p:nvSpPr>
        <p:spPr>
          <a:xfrm>
            <a:off x="6934200" y="5410200"/>
            <a:ext cx="457200"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2</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par>
                          <p:cTn id="16" fill="hold">
                            <p:stCondLst>
                              <p:cond delay="500"/>
                            </p:stCondLst>
                            <p:childTnLst>
                              <p:par>
                                <p:cTn id="17" presetID="9"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ssolv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943600" y="457200"/>
            <a:ext cx="2971800" cy="6001643"/>
          </a:xfrm>
          <a:prstGeom prst="rect">
            <a:avLst/>
          </a:prstGeom>
        </p:spPr>
        <p:txBody>
          <a:bodyPr wrap="square">
            <a:spAutoFit/>
          </a:bodyPr>
          <a:lstStyle/>
          <a:p>
            <a:r>
              <a:rPr lang="en-US" sz="600" dirty="0"/>
              <a:t>or an entity that knows or has reason to know that the person or persons</a:t>
            </a:r>
          </a:p>
          <a:p>
            <a:r>
              <a:rPr lang="en-US" sz="600" dirty="0"/>
              <a:t>transported or to be transported are not United States citizens,</a:t>
            </a:r>
          </a:p>
          <a:p>
            <a:r>
              <a:rPr lang="en-US" sz="600" dirty="0"/>
              <a:t>permanent resident aliens or persons otherwise lawfully in this state</a:t>
            </a:r>
          </a:p>
          <a:p>
            <a:r>
              <a:rPr lang="en-US" sz="600" dirty="0"/>
              <a:t>or have attempted to enter, entered or remained in the United States</a:t>
            </a:r>
          </a:p>
          <a:p>
            <a:r>
              <a:rPr lang="en-US" sz="600" dirty="0"/>
              <a:t>in violation of law.</a:t>
            </a:r>
          </a:p>
          <a:p>
            <a:r>
              <a:rPr lang="en-US" sz="600" dirty="0"/>
              <a:t>Section 5.</a:t>
            </a:r>
          </a:p>
          <a:p>
            <a:r>
              <a:rPr lang="en-US" sz="600" dirty="0"/>
              <a:t>Title 13, chapter 29, Arizona Revised Statutes, is amended by adding</a:t>
            </a:r>
          </a:p>
          <a:p>
            <a:r>
              <a:rPr lang="en-US" sz="600" dirty="0"/>
              <a:t>sections 13-2928 and 13-2929, to read:</a:t>
            </a:r>
          </a:p>
          <a:p>
            <a:r>
              <a:rPr lang="en-US" sz="600" i="1" dirty="0"/>
              <a:t>13-2928. Unlawful stopping to hire and pick up passengers for work; unlawful</a:t>
            </a:r>
          </a:p>
          <a:p>
            <a:r>
              <a:rPr lang="en-US" sz="600" i="1" dirty="0"/>
              <a:t>application, solicitation or employment; classification; definitions</a:t>
            </a:r>
          </a:p>
          <a:p>
            <a:r>
              <a:rPr lang="en-US" sz="600" dirty="0"/>
              <a:t>A. It is unlawful for an occupant of a motor vehicle that is stopped on a</a:t>
            </a:r>
          </a:p>
          <a:p>
            <a:r>
              <a:rPr lang="en-US" sz="600" dirty="0"/>
              <a:t>street, roadway or highway to attempt to hire or hire and pick up passengers</a:t>
            </a:r>
          </a:p>
          <a:p>
            <a:r>
              <a:rPr lang="en-US" sz="600" dirty="0"/>
              <a:t>for work at a different location if the motor vehicle blocks or impedes</a:t>
            </a:r>
          </a:p>
          <a:p>
            <a:r>
              <a:rPr lang="en-US" sz="600" dirty="0"/>
              <a:t>the normal movement of traffic.</a:t>
            </a:r>
          </a:p>
          <a:p>
            <a:r>
              <a:rPr lang="en-US" sz="600" dirty="0"/>
              <a:t>B. It is unlawful for a person to enter a motor vehicle that is stopped on</a:t>
            </a:r>
          </a:p>
          <a:p>
            <a:r>
              <a:rPr lang="en-US" sz="600" dirty="0"/>
              <a:t>a street, roadway or highway in order to be hired by an occupant of the</a:t>
            </a:r>
          </a:p>
          <a:p>
            <a:r>
              <a:rPr lang="en-US" sz="600" dirty="0"/>
              <a:t>motor vehicle and to be transported to work at a different location if the</a:t>
            </a:r>
          </a:p>
          <a:p>
            <a:r>
              <a:rPr lang="en-US" sz="600" dirty="0"/>
              <a:t>motor vehicle blocks or impedes the normal movement of traffic.</a:t>
            </a:r>
          </a:p>
          <a:p>
            <a:r>
              <a:rPr lang="en-US" sz="600" dirty="0"/>
              <a:t>C. It is unlawful for a person who is unlawfully present in the United</a:t>
            </a:r>
          </a:p>
          <a:p>
            <a:r>
              <a:rPr lang="en-US" sz="600" dirty="0"/>
              <a:t>States and who is an unauthorized alien to knowingly apply for work, solicit</a:t>
            </a:r>
          </a:p>
          <a:p>
            <a:r>
              <a:rPr lang="en-US" sz="600" dirty="0"/>
              <a:t>work in a public place or perform work as an employee or independent</a:t>
            </a:r>
          </a:p>
          <a:p>
            <a:r>
              <a:rPr lang="en-US" sz="600" dirty="0"/>
              <a:t>contractor in this state.</a:t>
            </a:r>
          </a:p>
          <a:p>
            <a:r>
              <a:rPr lang="en-US" sz="600" dirty="0"/>
              <a:t>D. A law enforcement official or agency of this state or a county, city,</a:t>
            </a:r>
          </a:p>
          <a:p>
            <a:r>
              <a:rPr lang="en-US" sz="600" dirty="0"/>
              <a:t>town or other political subdivision of this state may not consider race,</a:t>
            </a:r>
          </a:p>
          <a:p>
            <a:r>
              <a:rPr lang="en-US" sz="600" dirty="0"/>
              <a:t>color or national origin in the enforcement of this section except to the</a:t>
            </a:r>
          </a:p>
          <a:p>
            <a:r>
              <a:rPr lang="en-US" sz="600" dirty="0"/>
              <a:t>extent permitted by the United States or Arizona Constitution.</a:t>
            </a:r>
          </a:p>
          <a:p>
            <a:r>
              <a:rPr lang="en-US" sz="600" dirty="0"/>
              <a:t>E. In the enforcement of this section, an alien’s immigration status may</a:t>
            </a:r>
          </a:p>
          <a:p>
            <a:r>
              <a:rPr lang="en-US" sz="600" dirty="0"/>
              <a:t>be determined by:</a:t>
            </a:r>
          </a:p>
          <a:p>
            <a:r>
              <a:rPr lang="en-US" sz="600" dirty="0"/>
              <a:t>1. A law enforcement officer who is authorized by the federal government</a:t>
            </a:r>
          </a:p>
          <a:p>
            <a:r>
              <a:rPr lang="en-US" sz="600" dirty="0"/>
              <a:t>to verify or ascertain an alien’s immigration status.</a:t>
            </a:r>
          </a:p>
          <a:p>
            <a:r>
              <a:rPr lang="en-US" sz="600" dirty="0"/>
              <a:t>2. The United States Immigration and Customs Enforcement or the</a:t>
            </a:r>
          </a:p>
          <a:p>
            <a:r>
              <a:rPr lang="en-US" sz="600" dirty="0"/>
              <a:t>United States Customs and Border Protection pursuant to 8 United</a:t>
            </a:r>
          </a:p>
          <a:p>
            <a:r>
              <a:rPr lang="en-US" sz="600" dirty="0"/>
              <a:t>States Code Section 1373(c).</a:t>
            </a:r>
          </a:p>
          <a:p>
            <a:r>
              <a:rPr lang="en-US" sz="600" dirty="0"/>
              <a:t>F. A violation of this section is a class 1 misdemeanor.</a:t>
            </a:r>
          </a:p>
          <a:p>
            <a:r>
              <a:rPr lang="en-US" sz="600" dirty="0"/>
              <a:t>G. For the purposes of this section:</a:t>
            </a:r>
          </a:p>
          <a:p>
            <a:r>
              <a:rPr lang="en-US" sz="600" dirty="0"/>
              <a:t>1. “Solicit” means verbal or nonverbal communication by a gesture or</a:t>
            </a:r>
          </a:p>
          <a:p>
            <a:r>
              <a:rPr lang="en-US" sz="600" dirty="0"/>
              <a:t>a nod that would indicate to a reasonable person that a person is willing</a:t>
            </a:r>
          </a:p>
          <a:p>
            <a:r>
              <a:rPr lang="en-US" sz="600" dirty="0"/>
              <a:t>to be employed.</a:t>
            </a:r>
          </a:p>
          <a:p>
            <a:r>
              <a:rPr lang="en-US" sz="600" dirty="0"/>
              <a:t>2. “Unauthorized alien” means an alien who does not have the legal</a:t>
            </a:r>
          </a:p>
          <a:p>
            <a:r>
              <a:rPr lang="en-US" sz="600" dirty="0"/>
              <a:t>right or authorization under federal law to work in the United States</a:t>
            </a:r>
          </a:p>
          <a:p>
            <a:r>
              <a:rPr lang="en-US" sz="600" dirty="0"/>
              <a:t>as described in 8 United States Code Section 1324a(h)(3).</a:t>
            </a:r>
          </a:p>
          <a:p>
            <a:r>
              <a:rPr lang="en-US" sz="600" i="1" dirty="0"/>
              <a:t>13-2929. Unlawful transporting, moving, concealing, harboring or shielding</a:t>
            </a:r>
          </a:p>
          <a:p>
            <a:r>
              <a:rPr lang="en-US" sz="600" i="1" dirty="0"/>
              <a:t>of unlawful aliens; vehicle impoundment; exception; classification</a:t>
            </a:r>
          </a:p>
          <a:p>
            <a:r>
              <a:rPr lang="en-US" sz="600" dirty="0"/>
              <a:t>A. It is unlawful for a person who is in violation of a criminal offense to:</a:t>
            </a:r>
          </a:p>
          <a:p>
            <a:r>
              <a:rPr lang="en-US" sz="600" dirty="0"/>
              <a:t>1. Transport or move or attempt to transport or move an alien in this</a:t>
            </a:r>
          </a:p>
          <a:p>
            <a:r>
              <a:rPr lang="en-US" sz="600" dirty="0"/>
              <a:t>state, in furtherance of the illegal presence of the alien in the United</a:t>
            </a:r>
          </a:p>
          <a:p>
            <a:r>
              <a:rPr lang="en-US" sz="600" dirty="0"/>
              <a:t>States, in a means of transportation if the person knows or recklessly</a:t>
            </a:r>
          </a:p>
          <a:p>
            <a:r>
              <a:rPr lang="en-US" sz="600" dirty="0"/>
              <a:t>disregards the fact that the alien has come to, has entered or remains</a:t>
            </a:r>
          </a:p>
          <a:p>
            <a:r>
              <a:rPr lang="en-US" sz="600" dirty="0"/>
              <a:t>in the United States in violation of law.</a:t>
            </a:r>
          </a:p>
          <a:p>
            <a:r>
              <a:rPr lang="en-US" sz="600" dirty="0"/>
              <a:t>2. Conceal, harbor or shield or attempt to conceal, harbor or shield an</a:t>
            </a:r>
          </a:p>
          <a:p>
            <a:r>
              <a:rPr lang="en-US" sz="600" dirty="0"/>
              <a:t>alien from detection in any place in this state, including any building</a:t>
            </a:r>
          </a:p>
          <a:p>
            <a:r>
              <a:rPr lang="en-US" sz="600" dirty="0"/>
              <a:t>or any means of transportation, if the person knows or recklessly disregards</a:t>
            </a:r>
          </a:p>
          <a:p>
            <a:r>
              <a:rPr lang="en-US" sz="600" dirty="0"/>
              <a:t>the fact that the alien has come to, has entered or remains in</a:t>
            </a:r>
          </a:p>
          <a:p>
            <a:r>
              <a:rPr lang="en-US" sz="600" dirty="0"/>
              <a:t>the United States in violation of law.</a:t>
            </a:r>
          </a:p>
          <a:p>
            <a:r>
              <a:rPr lang="en-US" sz="600" dirty="0"/>
              <a:t>3. Encourage or induce an alien to come to or reside in this state if the</a:t>
            </a:r>
          </a:p>
          <a:p>
            <a:r>
              <a:rPr lang="en-US" sz="600" dirty="0"/>
              <a:t>person knows or recklessly disregards the fact that such coming to,</a:t>
            </a:r>
          </a:p>
          <a:p>
            <a:r>
              <a:rPr lang="en-US" sz="600" dirty="0"/>
              <a:t>entering or residing in this state is or will be in violation of law.</a:t>
            </a:r>
          </a:p>
          <a:p>
            <a:r>
              <a:rPr lang="en-US" sz="600" dirty="0"/>
              <a:t>B. A means of transportation that is used in the commission of a violation</a:t>
            </a:r>
          </a:p>
          <a:p>
            <a:r>
              <a:rPr lang="en-US" sz="600" dirty="0"/>
              <a:t>of this section is subject to mandatory vehicle immobilization or impoundment</a:t>
            </a:r>
          </a:p>
          <a:p>
            <a:r>
              <a:rPr lang="en-US" sz="600" dirty="0"/>
              <a:t>pursuant to section 28-3511.</a:t>
            </a:r>
          </a:p>
          <a:p>
            <a:r>
              <a:rPr lang="en-US" sz="600" dirty="0"/>
              <a:t>C. A law enforcement official or agency of this state or a county, city,</a:t>
            </a:r>
          </a:p>
          <a:p>
            <a:r>
              <a:rPr lang="en-US" sz="600" dirty="0"/>
              <a:t>town or other political subdivision of this state may not consider race,</a:t>
            </a:r>
          </a:p>
          <a:p>
            <a:r>
              <a:rPr lang="en-US" sz="600" dirty="0"/>
              <a:t>color or national origin in the enforcement of this section except to the</a:t>
            </a:r>
          </a:p>
          <a:p>
            <a:r>
              <a:rPr lang="en-US" sz="600" dirty="0"/>
              <a:t>extent permitted by the United States or Arizona Constitution.</a:t>
            </a:r>
          </a:p>
        </p:txBody>
      </p:sp>
      <p:sp>
        <p:nvSpPr>
          <p:cNvPr id="6" name="Rectangle 5"/>
          <p:cNvSpPr/>
          <p:nvPr/>
        </p:nvSpPr>
        <p:spPr>
          <a:xfrm>
            <a:off x="228600" y="457200"/>
            <a:ext cx="4953000" cy="6001643"/>
          </a:xfrm>
          <a:prstGeom prst="rect">
            <a:avLst/>
          </a:prstGeom>
        </p:spPr>
        <p:txBody>
          <a:bodyPr wrap="square">
            <a:spAutoFit/>
          </a:bodyPr>
          <a:lstStyle/>
          <a:p>
            <a:r>
              <a:rPr lang="en-US" sz="1600" b="1" dirty="0"/>
              <a:t>The law:</a:t>
            </a:r>
            <a:r>
              <a:rPr lang="en-US" sz="1600" dirty="0"/>
              <a:t> </a:t>
            </a:r>
            <a:r>
              <a:rPr lang="en-US" sz="1600" dirty="0" smtClean="0"/>
              <a:t>Stated </a:t>
            </a:r>
            <a:r>
              <a:rPr lang="en-US" sz="1600" dirty="0"/>
              <a:t>that it is unlawful for an illegal immigrant to apply for work, solicit work in a public place, or perform work as an employee or independent contractor. The provision also </a:t>
            </a:r>
            <a:r>
              <a:rPr lang="en-US" sz="1600" dirty="0" smtClean="0"/>
              <a:t>imposed </a:t>
            </a:r>
            <a:r>
              <a:rPr lang="en-US" sz="1600" dirty="0"/>
              <a:t>criminal penalties on aliens who violate this section.</a:t>
            </a:r>
            <a:br>
              <a:rPr lang="en-US" sz="1600" dirty="0"/>
            </a:br>
            <a:r>
              <a:rPr lang="en-US" sz="1600" dirty="0"/>
              <a:t/>
            </a:r>
            <a:br>
              <a:rPr lang="en-US" sz="1600" dirty="0"/>
            </a:br>
            <a:r>
              <a:rPr lang="en-US" sz="1600" b="1" dirty="0"/>
              <a:t>Judge Bolton's order:</a:t>
            </a:r>
            <a:r>
              <a:rPr lang="en-US" sz="1600" dirty="0"/>
              <a:t> Judge Bolton enjoined this provision. She determined that the provision was preempted by existing federal law governing the employment of aliens. Specifically, the federal government chose not to impose criminal penalties on illegal immigrants who work in the United States. Instead, the federal government determined that it could best deter the hiring of illegal immigrants by imposing criminal sanctions on employers that do the hiring.</a:t>
            </a:r>
            <a:br>
              <a:rPr lang="en-US" sz="1600" dirty="0"/>
            </a:br>
            <a:r>
              <a:rPr lang="en-US" sz="1600" dirty="0"/>
              <a:t/>
            </a:r>
            <a:br>
              <a:rPr lang="en-US" sz="1600" dirty="0"/>
            </a:br>
            <a:r>
              <a:rPr lang="en-US" sz="1600" dirty="0"/>
              <a:t>According to federal law, when a discrete area of a federally regulated field is deliberately left unregulated, there is a presumption that it was the federal government's policy to leave that discrete area unregulated. Therefore, state laws that regulate that particular subject are presumed to be preempted</a:t>
            </a:r>
            <a:r>
              <a:rPr lang="en-US" sz="1600" dirty="0" smtClean="0"/>
              <a:t>.</a:t>
            </a:r>
            <a:endParaRPr lang="en-US" sz="1600" dirty="0"/>
          </a:p>
        </p:txBody>
      </p:sp>
      <p:sp>
        <p:nvSpPr>
          <p:cNvPr id="7" name="Right Arrow 6"/>
          <p:cNvSpPr/>
          <p:nvPr/>
        </p:nvSpPr>
        <p:spPr>
          <a:xfrm rot="10800000">
            <a:off x="5181600" y="1905000"/>
            <a:ext cx="3581400" cy="838200"/>
          </a:xfrm>
          <a:prstGeom prst="rightArrow">
            <a:avLst/>
          </a:prstGeom>
          <a:solidFill>
            <a:srgbClr val="FF00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C:\Users\mark\AppData\Local\Microsoft\Windows\Temporary Internet Files\Content.IE5\JDGOF422\MC900432537[1].png"/>
          <p:cNvPicPr>
            <a:picLocks noChangeAspect="1" noChangeArrowheads="1"/>
          </p:cNvPicPr>
          <p:nvPr/>
        </p:nvPicPr>
        <p:blipFill>
          <a:blip r:embed="rId2" cstate="print"/>
          <a:srcRect/>
          <a:stretch>
            <a:fillRect/>
          </a:stretch>
        </p:blipFill>
        <p:spPr bwMode="auto">
          <a:xfrm>
            <a:off x="6400800" y="1600200"/>
            <a:ext cx="1663492" cy="1663492"/>
          </a:xfrm>
          <a:prstGeom prst="rect">
            <a:avLst/>
          </a:prstGeom>
          <a:noFill/>
        </p:spPr>
      </p:pic>
      <p:sp>
        <p:nvSpPr>
          <p:cNvPr id="9" name="Rectangle 8"/>
          <p:cNvSpPr/>
          <p:nvPr/>
        </p:nvSpPr>
        <p:spPr>
          <a:xfrm>
            <a:off x="7010400" y="1981200"/>
            <a:ext cx="457200"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3</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par>
                          <p:cTn id="16" fill="hold">
                            <p:stCondLst>
                              <p:cond delay="500"/>
                            </p:stCondLst>
                            <p:childTnLst>
                              <p:par>
                                <p:cTn id="17" presetID="9"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943600" y="457200"/>
            <a:ext cx="2971800" cy="6001643"/>
          </a:xfrm>
          <a:prstGeom prst="rect">
            <a:avLst/>
          </a:prstGeom>
        </p:spPr>
        <p:txBody>
          <a:bodyPr wrap="square">
            <a:spAutoFit/>
          </a:bodyPr>
          <a:lstStyle/>
          <a:p>
            <a:r>
              <a:rPr lang="en-US" sz="600" dirty="0"/>
              <a:t>or an entity that knows or has reason to know that the person or persons</a:t>
            </a:r>
          </a:p>
          <a:p>
            <a:r>
              <a:rPr lang="en-US" sz="600" dirty="0"/>
              <a:t>transported or to be transported are not United States citizens,</a:t>
            </a:r>
          </a:p>
          <a:p>
            <a:r>
              <a:rPr lang="en-US" sz="600" dirty="0"/>
              <a:t>permanent resident aliens or persons otherwise lawfully in this state</a:t>
            </a:r>
          </a:p>
          <a:p>
            <a:r>
              <a:rPr lang="en-US" sz="600" dirty="0"/>
              <a:t>or have attempted to enter, entered or remained in the United States</a:t>
            </a:r>
          </a:p>
          <a:p>
            <a:r>
              <a:rPr lang="en-US" sz="600" dirty="0"/>
              <a:t>in violation of law.</a:t>
            </a:r>
          </a:p>
          <a:p>
            <a:r>
              <a:rPr lang="en-US" sz="600" dirty="0"/>
              <a:t>Section 5.</a:t>
            </a:r>
          </a:p>
          <a:p>
            <a:r>
              <a:rPr lang="en-US" sz="600" dirty="0"/>
              <a:t>Title 13, chapter 29, Arizona Revised Statutes, is amended by adding</a:t>
            </a:r>
          </a:p>
          <a:p>
            <a:r>
              <a:rPr lang="en-US" sz="600" dirty="0"/>
              <a:t>sections 13-2928 and 13-2929, to read:</a:t>
            </a:r>
          </a:p>
          <a:p>
            <a:r>
              <a:rPr lang="en-US" sz="600" i="1" dirty="0"/>
              <a:t>13-2928. Unlawful stopping to hire and pick up passengers for work; unlawful</a:t>
            </a:r>
          </a:p>
          <a:p>
            <a:r>
              <a:rPr lang="en-US" sz="600" i="1" dirty="0"/>
              <a:t>application, solicitation or employment; classification; definitions</a:t>
            </a:r>
          </a:p>
          <a:p>
            <a:r>
              <a:rPr lang="en-US" sz="600" dirty="0"/>
              <a:t>A. It is unlawful for an occupant of a motor vehicle that is stopped on a</a:t>
            </a:r>
          </a:p>
          <a:p>
            <a:r>
              <a:rPr lang="en-US" sz="600" dirty="0"/>
              <a:t>street, roadway or highway to attempt to hire or hire and pick up passengers</a:t>
            </a:r>
          </a:p>
          <a:p>
            <a:r>
              <a:rPr lang="en-US" sz="600" dirty="0"/>
              <a:t>for work at a different location if the motor vehicle blocks or impedes</a:t>
            </a:r>
          </a:p>
          <a:p>
            <a:r>
              <a:rPr lang="en-US" sz="600" dirty="0"/>
              <a:t>the normal movement of traffic.</a:t>
            </a:r>
          </a:p>
          <a:p>
            <a:r>
              <a:rPr lang="en-US" sz="600" dirty="0"/>
              <a:t>B. It is unlawful for a person to enter a motor vehicle that is stopped on</a:t>
            </a:r>
          </a:p>
          <a:p>
            <a:r>
              <a:rPr lang="en-US" sz="600" dirty="0"/>
              <a:t>a street, roadway or highway in order to be hired by an occupant of the</a:t>
            </a:r>
          </a:p>
          <a:p>
            <a:r>
              <a:rPr lang="en-US" sz="600" dirty="0"/>
              <a:t>motor vehicle and to be transported to work at a different location if the</a:t>
            </a:r>
          </a:p>
          <a:p>
            <a:r>
              <a:rPr lang="en-US" sz="600" dirty="0"/>
              <a:t>motor vehicle blocks or impedes the normal movement of traffic.</a:t>
            </a:r>
          </a:p>
          <a:p>
            <a:r>
              <a:rPr lang="en-US" sz="600" dirty="0"/>
              <a:t>C. It is unlawful for a person who is unlawfully present in the United</a:t>
            </a:r>
          </a:p>
          <a:p>
            <a:r>
              <a:rPr lang="en-US" sz="600" dirty="0"/>
              <a:t>States and who is an unauthorized alien to knowingly apply for work, solicit</a:t>
            </a:r>
          </a:p>
          <a:p>
            <a:r>
              <a:rPr lang="en-US" sz="600" dirty="0"/>
              <a:t>work in a public place or perform work as an employee or independent</a:t>
            </a:r>
          </a:p>
          <a:p>
            <a:r>
              <a:rPr lang="en-US" sz="600" dirty="0"/>
              <a:t>contractor in this state.</a:t>
            </a:r>
          </a:p>
          <a:p>
            <a:r>
              <a:rPr lang="en-US" sz="600" dirty="0"/>
              <a:t>D. A law enforcement official or agency of this state or a county, city,</a:t>
            </a:r>
          </a:p>
          <a:p>
            <a:r>
              <a:rPr lang="en-US" sz="600" dirty="0"/>
              <a:t>town or other political subdivision of this state may not consider race,</a:t>
            </a:r>
          </a:p>
          <a:p>
            <a:r>
              <a:rPr lang="en-US" sz="600" dirty="0"/>
              <a:t>color or national origin in the enforcement of this section except to the</a:t>
            </a:r>
          </a:p>
          <a:p>
            <a:r>
              <a:rPr lang="en-US" sz="600" dirty="0"/>
              <a:t>extent permitted by the United States or Arizona Constitution.</a:t>
            </a:r>
          </a:p>
          <a:p>
            <a:r>
              <a:rPr lang="en-US" sz="600" dirty="0"/>
              <a:t>E. In the enforcement of this section, an alien’s immigration status may</a:t>
            </a:r>
          </a:p>
          <a:p>
            <a:r>
              <a:rPr lang="en-US" sz="600" dirty="0"/>
              <a:t>be determined by:</a:t>
            </a:r>
          </a:p>
          <a:p>
            <a:r>
              <a:rPr lang="en-US" sz="600" dirty="0"/>
              <a:t>1. A law enforcement officer who is authorized by the federal government</a:t>
            </a:r>
          </a:p>
          <a:p>
            <a:r>
              <a:rPr lang="en-US" sz="600" dirty="0"/>
              <a:t>to verify or ascertain an alien’s immigration status.</a:t>
            </a:r>
          </a:p>
          <a:p>
            <a:r>
              <a:rPr lang="en-US" sz="600" dirty="0"/>
              <a:t>2. The United States Immigration and Customs Enforcement or the</a:t>
            </a:r>
          </a:p>
          <a:p>
            <a:r>
              <a:rPr lang="en-US" sz="600" dirty="0"/>
              <a:t>United States Customs and Border Protection pursuant to 8 United</a:t>
            </a:r>
          </a:p>
          <a:p>
            <a:r>
              <a:rPr lang="en-US" sz="600" dirty="0"/>
              <a:t>States Code Section 1373(c).</a:t>
            </a:r>
          </a:p>
          <a:p>
            <a:r>
              <a:rPr lang="en-US" sz="600" dirty="0"/>
              <a:t>F. A violation of this section is a class 1 misdemeanor.</a:t>
            </a:r>
          </a:p>
          <a:p>
            <a:r>
              <a:rPr lang="en-US" sz="600" dirty="0"/>
              <a:t>G. For the purposes of this section:</a:t>
            </a:r>
          </a:p>
          <a:p>
            <a:r>
              <a:rPr lang="en-US" sz="600" dirty="0"/>
              <a:t>1. “Solicit” means verbal or nonverbal communication by a gesture or</a:t>
            </a:r>
          </a:p>
          <a:p>
            <a:r>
              <a:rPr lang="en-US" sz="600" dirty="0"/>
              <a:t>a nod that would indicate to a reasonable person that a person is willing</a:t>
            </a:r>
          </a:p>
          <a:p>
            <a:r>
              <a:rPr lang="en-US" sz="600" dirty="0"/>
              <a:t>to be employed.</a:t>
            </a:r>
          </a:p>
          <a:p>
            <a:r>
              <a:rPr lang="en-US" sz="600" dirty="0"/>
              <a:t>2. “Unauthorized alien” means an alien who does not have the legal</a:t>
            </a:r>
          </a:p>
          <a:p>
            <a:r>
              <a:rPr lang="en-US" sz="600" dirty="0"/>
              <a:t>right or authorization under federal law to work in the United States</a:t>
            </a:r>
          </a:p>
          <a:p>
            <a:r>
              <a:rPr lang="en-US" sz="600" dirty="0"/>
              <a:t>as described in 8 United States Code Section 1324a(h)(3).</a:t>
            </a:r>
          </a:p>
          <a:p>
            <a:r>
              <a:rPr lang="en-US" sz="600" i="1" dirty="0"/>
              <a:t>13-2929. Unlawful transporting, moving, concealing, harboring or shielding</a:t>
            </a:r>
          </a:p>
          <a:p>
            <a:r>
              <a:rPr lang="en-US" sz="600" i="1" dirty="0"/>
              <a:t>of unlawful aliens; vehicle impoundment; exception; classification</a:t>
            </a:r>
          </a:p>
          <a:p>
            <a:r>
              <a:rPr lang="en-US" sz="600" dirty="0"/>
              <a:t>A. It is unlawful for a person who is in violation of a criminal offense to:</a:t>
            </a:r>
          </a:p>
          <a:p>
            <a:r>
              <a:rPr lang="en-US" sz="600" dirty="0"/>
              <a:t>1. Transport or move or attempt to transport or move an alien in this</a:t>
            </a:r>
          </a:p>
          <a:p>
            <a:r>
              <a:rPr lang="en-US" sz="600" dirty="0"/>
              <a:t>state, in furtherance of the illegal presence of the alien in the United</a:t>
            </a:r>
          </a:p>
          <a:p>
            <a:r>
              <a:rPr lang="en-US" sz="600" dirty="0"/>
              <a:t>States, in a means of transportation if the person knows or recklessly</a:t>
            </a:r>
          </a:p>
          <a:p>
            <a:r>
              <a:rPr lang="en-US" sz="600" dirty="0"/>
              <a:t>disregards the fact that the alien has come to, has entered or remains</a:t>
            </a:r>
          </a:p>
          <a:p>
            <a:r>
              <a:rPr lang="en-US" sz="600" dirty="0"/>
              <a:t>in the United States in violation of law.</a:t>
            </a:r>
          </a:p>
          <a:p>
            <a:r>
              <a:rPr lang="en-US" sz="600" dirty="0"/>
              <a:t>2. Conceal, harbor or shield or attempt to conceal, harbor or shield an</a:t>
            </a:r>
          </a:p>
          <a:p>
            <a:r>
              <a:rPr lang="en-US" sz="600" dirty="0"/>
              <a:t>alien from detection in any place in this state, including any building</a:t>
            </a:r>
          </a:p>
          <a:p>
            <a:r>
              <a:rPr lang="en-US" sz="600" dirty="0"/>
              <a:t>or any means of transportation, if the person knows or recklessly disregards</a:t>
            </a:r>
          </a:p>
          <a:p>
            <a:r>
              <a:rPr lang="en-US" sz="600" dirty="0"/>
              <a:t>the fact that the alien has come to, has entered or remains in</a:t>
            </a:r>
          </a:p>
          <a:p>
            <a:r>
              <a:rPr lang="en-US" sz="600" dirty="0"/>
              <a:t>the United States in violation of law.</a:t>
            </a:r>
          </a:p>
          <a:p>
            <a:r>
              <a:rPr lang="en-US" sz="600" dirty="0"/>
              <a:t>3. Encourage or induce an alien to come to or reside in this state if the</a:t>
            </a:r>
          </a:p>
          <a:p>
            <a:r>
              <a:rPr lang="en-US" sz="600" dirty="0"/>
              <a:t>person knows or recklessly disregards the fact that such coming to,</a:t>
            </a:r>
          </a:p>
          <a:p>
            <a:r>
              <a:rPr lang="en-US" sz="600" dirty="0"/>
              <a:t>entering or residing in this state is or will be in violation of law.</a:t>
            </a:r>
          </a:p>
          <a:p>
            <a:r>
              <a:rPr lang="en-US" sz="600" dirty="0"/>
              <a:t>B. A means of transportation that is used in the commission of a violation</a:t>
            </a:r>
          </a:p>
          <a:p>
            <a:r>
              <a:rPr lang="en-US" sz="600" dirty="0"/>
              <a:t>of this section is subject to mandatory vehicle immobilization or impoundment</a:t>
            </a:r>
          </a:p>
          <a:p>
            <a:r>
              <a:rPr lang="en-US" sz="600" dirty="0"/>
              <a:t>pursuant to section 28-3511.</a:t>
            </a:r>
          </a:p>
          <a:p>
            <a:r>
              <a:rPr lang="en-US" sz="600" dirty="0"/>
              <a:t>C. A law enforcement official or agency of this state or a county, city,</a:t>
            </a:r>
          </a:p>
          <a:p>
            <a:r>
              <a:rPr lang="en-US" sz="600" dirty="0"/>
              <a:t>town or other political subdivision of this state may not consider race,</a:t>
            </a:r>
          </a:p>
          <a:p>
            <a:r>
              <a:rPr lang="en-US" sz="600" dirty="0"/>
              <a:t>color or national origin in the enforcement of this section except to the</a:t>
            </a:r>
          </a:p>
          <a:p>
            <a:r>
              <a:rPr lang="en-US" sz="600" dirty="0"/>
              <a:t>extent permitted by the United States or Arizona Constitution.</a:t>
            </a:r>
          </a:p>
        </p:txBody>
      </p:sp>
      <p:sp>
        <p:nvSpPr>
          <p:cNvPr id="7" name="Right Arrow 6"/>
          <p:cNvSpPr/>
          <p:nvPr/>
        </p:nvSpPr>
        <p:spPr>
          <a:xfrm rot="10800000">
            <a:off x="5181600" y="1905000"/>
            <a:ext cx="3581400" cy="838200"/>
          </a:xfrm>
          <a:prstGeom prst="rightArrow">
            <a:avLst/>
          </a:prstGeom>
          <a:solidFill>
            <a:srgbClr val="FF00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1000" y="1295400"/>
            <a:ext cx="4572000" cy="2308324"/>
          </a:xfrm>
          <a:prstGeom prst="rect">
            <a:avLst/>
          </a:prstGeom>
        </p:spPr>
        <p:txBody>
          <a:bodyPr>
            <a:spAutoFit/>
          </a:bodyPr>
          <a:lstStyle/>
          <a:p>
            <a:r>
              <a:rPr lang="en-US" sz="1600" dirty="0" smtClean="0"/>
              <a:t>Judge Bolton's order set out an extensive list of areas in which the federal government has regulated the employment of aliens. The list did not include criminal penalties imposed on aliens that work in the United States. Judge Bolton concluded that SB 1070's imposition of criminal penalties placed it in conflict with federal immigration policy, and that this provision is preempted.</a:t>
            </a:r>
            <a:endParaRPr lang="en-US" sz="1600" dirty="0"/>
          </a:p>
        </p:txBody>
      </p:sp>
      <p:pic>
        <p:nvPicPr>
          <p:cNvPr id="9" name="Picture 2" descr="C:\Users\mark\AppData\Local\Microsoft\Windows\Temporary Internet Files\Content.IE5\JDGOF422\MC900432537[1].png"/>
          <p:cNvPicPr>
            <a:picLocks noChangeAspect="1" noChangeArrowheads="1"/>
          </p:cNvPicPr>
          <p:nvPr/>
        </p:nvPicPr>
        <p:blipFill>
          <a:blip r:embed="rId2" cstate="print"/>
          <a:srcRect/>
          <a:stretch>
            <a:fillRect/>
          </a:stretch>
        </p:blipFill>
        <p:spPr bwMode="auto">
          <a:xfrm>
            <a:off x="6400800" y="1600200"/>
            <a:ext cx="1663492" cy="1663492"/>
          </a:xfrm>
          <a:prstGeom prst="rect">
            <a:avLst/>
          </a:prstGeom>
          <a:noFill/>
        </p:spPr>
      </p:pic>
      <p:sp>
        <p:nvSpPr>
          <p:cNvPr id="10" name="Rectangle 9"/>
          <p:cNvSpPr/>
          <p:nvPr/>
        </p:nvSpPr>
        <p:spPr>
          <a:xfrm>
            <a:off x="7010400" y="1981200"/>
            <a:ext cx="457200"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3</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Arrow 6"/>
          <p:cNvSpPr/>
          <p:nvPr/>
        </p:nvSpPr>
        <p:spPr>
          <a:xfrm rot="10800000">
            <a:off x="5334000" y="3429000"/>
            <a:ext cx="3429000" cy="533400"/>
          </a:xfrm>
          <a:prstGeom prst="rightArrow">
            <a:avLst/>
          </a:prstGeom>
          <a:solidFill>
            <a:srgbClr val="FF00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791200" y="457200"/>
            <a:ext cx="3124200" cy="6001643"/>
          </a:xfrm>
          <a:prstGeom prst="rect">
            <a:avLst/>
          </a:prstGeom>
        </p:spPr>
        <p:txBody>
          <a:bodyPr wrap="square">
            <a:spAutoFit/>
          </a:bodyPr>
          <a:lstStyle/>
          <a:p>
            <a:r>
              <a:rPr lang="en-US" sz="600" dirty="0"/>
              <a:t>D. In the enforcement of this section, an alien’s immigration status may</a:t>
            </a:r>
          </a:p>
          <a:p>
            <a:r>
              <a:rPr lang="en-US" sz="600" dirty="0"/>
              <a:t>be determined by:</a:t>
            </a:r>
          </a:p>
          <a:p>
            <a:r>
              <a:rPr lang="en-US" sz="600" dirty="0"/>
              <a:t>1. A law enforcement officer who is authorized by the federal government</a:t>
            </a:r>
          </a:p>
          <a:p>
            <a:r>
              <a:rPr lang="en-US" sz="600" dirty="0"/>
              <a:t>to verify or ascertain an alien’s immigration status.</a:t>
            </a:r>
          </a:p>
          <a:p>
            <a:r>
              <a:rPr lang="en-US" sz="600" dirty="0"/>
              <a:t>2. The United States Immigration and Customs Enforcement or the</a:t>
            </a:r>
          </a:p>
          <a:p>
            <a:r>
              <a:rPr lang="en-US" sz="600" dirty="0"/>
              <a:t>United States Customs and Border Protection pursuant to 8 United</a:t>
            </a:r>
          </a:p>
          <a:p>
            <a:r>
              <a:rPr lang="en-US" sz="600" dirty="0"/>
              <a:t>States Code Section 1373(c).</a:t>
            </a:r>
          </a:p>
          <a:p>
            <a:r>
              <a:rPr lang="en-US" sz="600" dirty="0"/>
              <a:t>E. This section does not apply to a child protective services worker acting</a:t>
            </a:r>
          </a:p>
          <a:p>
            <a:r>
              <a:rPr lang="en-US" sz="600" dirty="0"/>
              <a:t>in the worker’s official capacity or a person who is acting in the capacity</a:t>
            </a:r>
          </a:p>
          <a:p>
            <a:r>
              <a:rPr lang="en-US" sz="600" dirty="0"/>
              <a:t>of a first responder, an ambulance attendant or an emergency</a:t>
            </a:r>
          </a:p>
          <a:p>
            <a:r>
              <a:rPr lang="en-US" sz="600" dirty="0"/>
              <a:t>medical technician and who is transporting or moving an alien in this</a:t>
            </a:r>
          </a:p>
          <a:p>
            <a:r>
              <a:rPr lang="en-US" sz="600" dirty="0"/>
              <a:t>state pursuant to Title 36, Chapter 21.1.</a:t>
            </a:r>
          </a:p>
          <a:p>
            <a:r>
              <a:rPr lang="en-US" sz="600" dirty="0"/>
              <a:t>F. A person who violates this section is guilty of a class 1 misdemeanor</a:t>
            </a:r>
          </a:p>
          <a:p>
            <a:r>
              <a:rPr lang="en-US" sz="600" dirty="0"/>
              <a:t>and is subject to a fine of at least one thousand dollars, except that a violation</a:t>
            </a:r>
          </a:p>
          <a:p>
            <a:r>
              <a:rPr lang="en-US" sz="600" dirty="0"/>
              <a:t>of this section that involves ten or more illegal aliens is a class 6</a:t>
            </a:r>
          </a:p>
          <a:p>
            <a:r>
              <a:rPr lang="en-US" sz="600" dirty="0"/>
              <a:t>felony and the person is subject to a fine of at least one thousand dollars</a:t>
            </a:r>
          </a:p>
          <a:p>
            <a:r>
              <a:rPr lang="en-US" sz="600" dirty="0"/>
              <a:t>for each alien who is involved.</a:t>
            </a:r>
          </a:p>
          <a:p>
            <a:r>
              <a:rPr lang="en-US" sz="600" dirty="0"/>
              <a:t>Section 6.</a:t>
            </a:r>
          </a:p>
          <a:p>
            <a:r>
              <a:rPr lang="en-US" sz="600" dirty="0"/>
              <a:t>Section 13-3883, Arizona Revised Statutes, is amended to read:</a:t>
            </a:r>
          </a:p>
          <a:p>
            <a:r>
              <a:rPr lang="en-US" sz="600" i="1" dirty="0"/>
              <a:t>13-3883. Arrest by officer without warrant</a:t>
            </a:r>
          </a:p>
          <a:p>
            <a:r>
              <a:rPr lang="en-US" sz="600" dirty="0"/>
              <a:t>A. A peace officer without a warrant, may arrest a person if the officer</a:t>
            </a:r>
          </a:p>
          <a:p>
            <a:r>
              <a:rPr lang="en-US" sz="600" dirty="0"/>
              <a:t>has probable cause to believe:</a:t>
            </a:r>
          </a:p>
          <a:p>
            <a:r>
              <a:rPr lang="en-US" sz="600" dirty="0"/>
              <a:t>1. A felony has been committed and probable cause to believe the</a:t>
            </a:r>
          </a:p>
          <a:p>
            <a:r>
              <a:rPr lang="en-US" sz="600" dirty="0"/>
              <a:t>person to be arrested has committed the felony.</a:t>
            </a:r>
          </a:p>
          <a:p>
            <a:r>
              <a:rPr lang="en-US" sz="600" dirty="0"/>
              <a:t>2. A misdemeanor has been committed in the officer’s presence and</a:t>
            </a:r>
          </a:p>
          <a:p>
            <a:r>
              <a:rPr lang="en-US" sz="600" dirty="0"/>
              <a:t>probable cause to believe the person to be arrested has committed</a:t>
            </a:r>
          </a:p>
          <a:p>
            <a:r>
              <a:rPr lang="en-US" sz="600" dirty="0"/>
              <a:t>the offense.</a:t>
            </a:r>
          </a:p>
          <a:p>
            <a:r>
              <a:rPr lang="en-US" sz="600" dirty="0"/>
              <a:t>3. The person to be arrested has been involved in a traffic accident</a:t>
            </a:r>
          </a:p>
          <a:p>
            <a:r>
              <a:rPr lang="en-US" sz="600" dirty="0"/>
              <a:t>and violated any criminal section of Title 28, and that such violation</a:t>
            </a:r>
          </a:p>
          <a:p>
            <a:r>
              <a:rPr lang="en-US" sz="600" dirty="0"/>
              <a:t>occurred prior to or immediately following such traffic accident.</a:t>
            </a:r>
          </a:p>
          <a:p>
            <a:r>
              <a:rPr lang="en-US" sz="600" dirty="0"/>
              <a:t>4. A misdemeanor or a petty offense has been committed and probable</a:t>
            </a:r>
          </a:p>
          <a:p>
            <a:r>
              <a:rPr lang="en-US" sz="600" dirty="0"/>
              <a:t>cause to believe the person to be arrested has committed the offense.</a:t>
            </a:r>
          </a:p>
          <a:p>
            <a:r>
              <a:rPr lang="en-US" sz="600" dirty="0"/>
              <a:t>A person arrested under this paragraph is eligible for release</a:t>
            </a:r>
          </a:p>
          <a:p>
            <a:r>
              <a:rPr lang="en-US" sz="600" dirty="0"/>
              <a:t>under section 13-3903.</a:t>
            </a:r>
          </a:p>
          <a:p>
            <a:r>
              <a:rPr lang="en-US" sz="600" dirty="0"/>
              <a:t>5. The person to be arrested has committed any public offense that</a:t>
            </a:r>
          </a:p>
          <a:p>
            <a:r>
              <a:rPr lang="en-US" sz="600" dirty="0"/>
              <a:t>makes the person removable from the United States.</a:t>
            </a:r>
          </a:p>
          <a:p>
            <a:r>
              <a:rPr lang="en-US" sz="600" dirty="0"/>
              <a:t>B. A peace officer may stop and detain a person as is reasonably necessary</a:t>
            </a:r>
          </a:p>
          <a:p>
            <a:r>
              <a:rPr lang="en-US" sz="600" dirty="0"/>
              <a:t>to investigate an actual or suspected violation of any traffic law</a:t>
            </a:r>
          </a:p>
          <a:p>
            <a:r>
              <a:rPr lang="en-US" sz="600" dirty="0"/>
              <a:t>committed in the officer’s presence and may serve a copy of the traffic</a:t>
            </a:r>
          </a:p>
          <a:p>
            <a:r>
              <a:rPr lang="en-US" sz="600" dirty="0"/>
              <a:t>complaint for any alleged civil or criminal traffic violation. A peace officer</a:t>
            </a:r>
          </a:p>
          <a:p>
            <a:r>
              <a:rPr lang="en-US" sz="600" dirty="0"/>
              <a:t>who serves a copy of the traffic complaint shall do so within a reasonable</a:t>
            </a:r>
          </a:p>
          <a:p>
            <a:r>
              <a:rPr lang="en-US" sz="600" dirty="0"/>
              <a:t>time of the alleged criminal or civil traffic violation.</a:t>
            </a:r>
          </a:p>
          <a:p>
            <a:r>
              <a:rPr lang="en-US" sz="600" dirty="0"/>
              <a:t>Section 7.</a:t>
            </a:r>
          </a:p>
          <a:p>
            <a:r>
              <a:rPr lang="en-US" sz="600" dirty="0"/>
              <a:t>Section 23-212, Arizona Revised Statutes, is amended to read:</a:t>
            </a:r>
          </a:p>
          <a:p>
            <a:r>
              <a:rPr lang="en-US" sz="600" i="1" dirty="0"/>
              <a:t>23-212. Knowingly employing unauthorized aliens; prohibition; false and frivolous</a:t>
            </a:r>
          </a:p>
          <a:p>
            <a:r>
              <a:rPr lang="en-US" sz="600" i="1" dirty="0"/>
              <a:t>complaints; violation; classification; license suspension and revocation;</a:t>
            </a:r>
          </a:p>
          <a:p>
            <a:r>
              <a:rPr lang="en-US" sz="600" i="1" dirty="0"/>
              <a:t>affirmative defense</a:t>
            </a:r>
          </a:p>
          <a:p>
            <a:r>
              <a:rPr lang="en-US" sz="600" dirty="0"/>
              <a:t>A. An employer shall not knowingly employ an unauthorized alien. If,</a:t>
            </a:r>
          </a:p>
          <a:p>
            <a:r>
              <a:rPr lang="en-US" sz="600" dirty="0"/>
              <a:t>in the case when an employer uses a contract, subcontract or other independent</a:t>
            </a:r>
          </a:p>
          <a:p>
            <a:r>
              <a:rPr lang="en-US" sz="600" dirty="0"/>
              <a:t>contractor agreement to obtain the labor of an alien in this</a:t>
            </a:r>
          </a:p>
          <a:p>
            <a:r>
              <a:rPr lang="en-US" sz="600" dirty="0"/>
              <a:t>state, the employer knowingly contracts with an unauthorized alien or</a:t>
            </a:r>
          </a:p>
          <a:p>
            <a:r>
              <a:rPr lang="en-US" sz="600" dirty="0"/>
              <a:t>with a person who employs or contracts with an unauthorized alien to</a:t>
            </a:r>
          </a:p>
          <a:p>
            <a:r>
              <a:rPr lang="en-US" sz="600" dirty="0"/>
              <a:t>perform the labor, the employer violates this subsection.</a:t>
            </a:r>
          </a:p>
          <a:p>
            <a:r>
              <a:rPr lang="en-US" sz="600" dirty="0"/>
              <a:t>B. The attorney general shall prescribe a complaint form for a person to</a:t>
            </a:r>
          </a:p>
          <a:p>
            <a:r>
              <a:rPr lang="en-US" sz="600" dirty="0"/>
              <a:t>allege a violation of subsection a of this section. The complainant shall</a:t>
            </a:r>
          </a:p>
          <a:p>
            <a:r>
              <a:rPr lang="en-US" sz="600" dirty="0"/>
              <a:t>not be required to list the complainant’s Social Security number on the</a:t>
            </a:r>
          </a:p>
          <a:p>
            <a:r>
              <a:rPr lang="en-US" sz="600" dirty="0"/>
              <a:t>complaint form or to have the complaint form notarized. On receipt of</a:t>
            </a:r>
          </a:p>
          <a:p>
            <a:r>
              <a:rPr lang="en-US" sz="600" dirty="0"/>
              <a:t>a complaint on a prescribed complaint form that an employer allegedly</a:t>
            </a:r>
          </a:p>
          <a:p>
            <a:r>
              <a:rPr lang="en-US" sz="600" dirty="0"/>
              <a:t>knowingly employs an unauthorized alien, the attorney general or county</a:t>
            </a:r>
          </a:p>
          <a:p>
            <a:r>
              <a:rPr lang="en-US" sz="600" dirty="0"/>
              <a:t>attorney shall investigate whether the employer has violated subsection</a:t>
            </a:r>
          </a:p>
          <a:p>
            <a:r>
              <a:rPr lang="en-US" sz="600" dirty="0"/>
              <a:t>a of this section. If a complaint is received but is not submitted</a:t>
            </a:r>
          </a:p>
          <a:p>
            <a:r>
              <a:rPr lang="en-US" sz="600" dirty="0"/>
              <a:t>on a prescribed complaint form, the attorney general or county attorney</a:t>
            </a:r>
          </a:p>
          <a:p>
            <a:r>
              <a:rPr lang="en-US" sz="600" dirty="0"/>
              <a:t>may investigate whether the employer has violated subsection A of</a:t>
            </a:r>
          </a:p>
          <a:p>
            <a:r>
              <a:rPr lang="en-US" sz="600" dirty="0"/>
              <a:t>this section. This subsection shall not be construed to prohibit the filing</a:t>
            </a:r>
          </a:p>
        </p:txBody>
      </p:sp>
      <p:sp>
        <p:nvSpPr>
          <p:cNvPr id="9" name="Rectangle 8"/>
          <p:cNvSpPr/>
          <p:nvPr/>
        </p:nvSpPr>
        <p:spPr>
          <a:xfrm>
            <a:off x="228600" y="152400"/>
            <a:ext cx="4724400" cy="6740307"/>
          </a:xfrm>
          <a:prstGeom prst="rect">
            <a:avLst/>
          </a:prstGeom>
        </p:spPr>
        <p:txBody>
          <a:bodyPr wrap="square">
            <a:spAutoFit/>
          </a:bodyPr>
          <a:lstStyle/>
          <a:p>
            <a:r>
              <a:rPr lang="en-US" sz="1600" b="1" dirty="0"/>
              <a:t>The law:</a:t>
            </a:r>
            <a:r>
              <a:rPr lang="en-US" sz="1600" dirty="0"/>
              <a:t> </a:t>
            </a:r>
            <a:r>
              <a:rPr lang="en-US" sz="1600" dirty="0" smtClean="0"/>
              <a:t>Allowed </a:t>
            </a:r>
            <a:r>
              <a:rPr lang="en-US" sz="1600" dirty="0"/>
              <a:t>law enforcement officers to make a warrantless arrest where the officer </a:t>
            </a:r>
            <a:r>
              <a:rPr lang="en-US" sz="1600" dirty="0" smtClean="0"/>
              <a:t>had probable </a:t>
            </a:r>
            <a:r>
              <a:rPr lang="en-US" sz="1600" dirty="0"/>
              <a:t>cause to believe that </a:t>
            </a:r>
            <a:r>
              <a:rPr lang="en-US" sz="1600" dirty="0" smtClean="0"/>
              <a:t>“the </a:t>
            </a:r>
            <a:r>
              <a:rPr lang="en-US" sz="1600" dirty="0"/>
              <a:t>person to be arrested has committed any public offense that makes the person removable from the United States</a:t>
            </a:r>
            <a:r>
              <a:rPr lang="en-US" sz="1600" dirty="0" smtClean="0"/>
              <a:t>.”  PC could be determined by a discretionary phone call to ICE.</a:t>
            </a:r>
            <a:r>
              <a:rPr lang="en-US" sz="1600" dirty="0"/>
              <a:t/>
            </a:r>
            <a:br>
              <a:rPr lang="en-US" sz="1600" dirty="0"/>
            </a:br>
            <a:r>
              <a:rPr lang="en-US" sz="1600" dirty="0"/>
              <a:t/>
            </a:r>
            <a:br>
              <a:rPr lang="en-US" sz="1600" dirty="0"/>
            </a:br>
            <a:r>
              <a:rPr lang="en-US" sz="1600" b="1" dirty="0"/>
              <a:t>Judge Bolton's order:</a:t>
            </a:r>
            <a:r>
              <a:rPr lang="en-US" sz="1600" dirty="0"/>
              <a:t> Judge Bolton enjoined this provision. </a:t>
            </a:r>
            <a:r>
              <a:rPr lang="en-US" sz="1600" dirty="0" smtClean="0"/>
              <a:t>In her interpretation, to </a:t>
            </a:r>
            <a:r>
              <a:rPr lang="en-US" sz="1600" dirty="0"/>
              <a:t>enforce this section of the bill, law enforcement officers would be required to understand which public offenses </a:t>
            </a:r>
            <a:r>
              <a:rPr lang="en-US" sz="1600" dirty="0" smtClean="0"/>
              <a:t>subjected </a:t>
            </a:r>
            <a:r>
              <a:rPr lang="en-US" sz="1600" dirty="0"/>
              <a:t>an individual to removal from the United States. According to Judge Bolton, this </a:t>
            </a:r>
            <a:r>
              <a:rPr lang="en-US" sz="1600" dirty="0" smtClean="0"/>
              <a:t>task </a:t>
            </a:r>
            <a:r>
              <a:rPr lang="en-US" sz="1600" dirty="0"/>
              <a:t>is extremely </a:t>
            </a:r>
            <a:r>
              <a:rPr lang="en-US" sz="1600" dirty="0" smtClean="0"/>
              <a:t>complex (</a:t>
            </a:r>
            <a:r>
              <a:rPr lang="en-US" sz="1600" i="1" dirty="0" smtClean="0"/>
              <a:t>yet ICE officers do it daily</a:t>
            </a:r>
            <a:r>
              <a:rPr lang="en-US" sz="1600" dirty="0" smtClean="0"/>
              <a:t>). </a:t>
            </a:r>
            <a:r>
              <a:rPr lang="en-US" sz="1600" dirty="0"/>
              <a:t>Under current federal law, this determination is made by immigration court judges and federal appeals court judges.</a:t>
            </a:r>
            <a:br>
              <a:rPr lang="en-US" sz="1600" dirty="0"/>
            </a:br>
            <a:r>
              <a:rPr lang="en-US" sz="1600" dirty="0"/>
              <a:t/>
            </a:r>
            <a:br>
              <a:rPr lang="en-US" sz="1600" dirty="0"/>
            </a:br>
            <a:r>
              <a:rPr lang="en-US" sz="1600" dirty="0"/>
              <a:t>In its arguments, the United States presented evidence that Arizona law enforcement officers "have no familiarity with assessing whether a public offense would make an alien removable from the United States." Judge Bolton determined that this provision would likely result in law enforcement officers wrongfully arresting legal residents</a:t>
            </a:r>
            <a:r>
              <a:rPr lang="en-US" sz="1600" dirty="0" smtClean="0"/>
              <a:t>.</a:t>
            </a:r>
            <a:endParaRPr lang="en-US" dirty="0"/>
          </a:p>
        </p:txBody>
      </p:sp>
      <p:pic>
        <p:nvPicPr>
          <p:cNvPr id="10" name="Picture 2" descr="C:\Users\mark\AppData\Local\Microsoft\Windows\Temporary Internet Files\Content.IE5\JDGOF422\MC900432537[1].png"/>
          <p:cNvPicPr>
            <a:picLocks noChangeAspect="1" noChangeArrowheads="1"/>
          </p:cNvPicPr>
          <p:nvPr/>
        </p:nvPicPr>
        <p:blipFill>
          <a:blip r:embed="rId2" cstate="print"/>
          <a:srcRect/>
          <a:stretch>
            <a:fillRect/>
          </a:stretch>
        </p:blipFill>
        <p:spPr bwMode="auto">
          <a:xfrm>
            <a:off x="6324600" y="2895600"/>
            <a:ext cx="1663492" cy="1663492"/>
          </a:xfrm>
          <a:prstGeom prst="rect">
            <a:avLst/>
          </a:prstGeom>
          <a:noFill/>
        </p:spPr>
      </p:pic>
      <p:sp>
        <p:nvSpPr>
          <p:cNvPr id="11" name="Rectangle 10"/>
          <p:cNvSpPr/>
          <p:nvPr/>
        </p:nvSpPr>
        <p:spPr>
          <a:xfrm>
            <a:off x="6934200" y="3200400"/>
            <a:ext cx="457200"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4</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par>
                          <p:cTn id="16" fill="hold">
                            <p:stCondLst>
                              <p:cond delay="500"/>
                            </p:stCondLst>
                            <p:childTnLst>
                              <p:par>
                                <p:cTn id="17" presetID="9"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Arrow 6"/>
          <p:cNvSpPr/>
          <p:nvPr/>
        </p:nvSpPr>
        <p:spPr>
          <a:xfrm rot="10800000">
            <a:off x="5334000" y="3429000"/>
            <a:ext cx="3429000" cy="533400"/>
          </a:xfrm>
          <a:prstGeom prst="rightArrow">
            <a:avLst/>
          </a:prstGeom>
          <a:solidFill>
            <a:srgbClr val="FF00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791200" y="457200"/>
            <a:ext cx="3124200" cy="6001643"/>
          </a:xfrm>
          <a:prstGeom prst="rect">
            <a:avLst/>
          </a:prstGeom>
        </p:spPr>
        <p:txBody>
          <a:bodyPr wrap="square">
            <a:spAutoFit/>
          </a:bodyPr>
          <a:lstStyle/>
          <a:p>
            <a:r>
              <a:rPr lang="en-US" sz="600" dirty="0"/>
              <a:t>D. In the enforcement of this section, an alien’s immigration status may</a:t>
            </a:r>
          </a:p>
          <a:p>
            <a:r>
              <a:rPr lang="en-US" sz="600" dirty="0"/>
              <a:t>be determined by:</a:t>
            </a:r>
          </a:p>
          <a:p>
            <a:r>
              <a:rPr lang="en-US" sz="600" dirty="0"/>
              <a:t>1. A law enforcement officer who is authorized by the federal government</a:t>
            </a:r>
          </a:p>
          <a:p>
            <a:r>
              <a:rPr lang="en-US" sz="600" dirty="0"/>
              <a:t>to verify or ascertain an alien’s immigration status.</a:t>
            </a:r>
          </a:p>
          <a:p>
            <a:r>
              <a:rPr lang="en-US" sz="600" dirty="0"/>
              <a:t>2. The United States Immigration and Customs Enforcement or the</a:t>
            </a:r>
          </a:p>
          <a:p>
            <a:r>
              <a:rPr lang="en-US" sz="600" dirty="0"/>
              <a:t>United States Customs and Border Protection pursuant to 8 United</a:t>
            </a:r>
          </a:p>
          <a:p>
            <a:r>
              <a:rPr lang="en-US" sz="600" dirty="0"/>
              <a:t>States Code Section 1373(c).</a:t>
            </a:r>
          </a:p>
          <a:p>
            <a:r>
              <a:rPr lang="en-US" sz="600" dirty="0"/>
              <a:t>E. This section does not apply to a child protective services worker acting</a:t>
            </a:r>
          </a:p>
          <a:p>
            <a:r>
              <a:rPr lang="en-US" sz="600" dirty="0"/>
              <a:t>in the worker’s official capacity or a person who is acting in the capacity</a:t>
            </a:r>
          </a:p>
          <a:p>
            <a:r>
              <a:rPr lang="en-US" sz="600" dirty="0"/>
              <a:t>of a first responder, an ambulance attendant or an emergency</a:t>
            </a:r>
          </a:p>
          <a:p>
            <a:r>
              <a:rPr lang="en-US" sz="600" dirty="0"/>
              <a:t>medical technician and who is transporting or moving an alien in this</a:t>
            </a:r>
          </a:p>
          <a:p>
            <a:r>
              <a:rPr lang="en-US" sz="600" dirty="0"/>
              <a:t>state pursuant to Title 36, Chapter 21.1.</a:t>
            </a:r>
          </a:p>
          <a:p>
            <a:r>
              <a:rPr lang="en-US" sz="600" dirty="0"/>
              <a:t>F. A person who violates this section is guilty of a class 1 misdemeanor</a:t>
            </a:r>
          </a:p>
          <a:p>
            <a:r>
              <a:rPr lang="en-US" sz="600" dirty="0"/>
              <a:t>and is subject to a fine of at least one thousand dollars, except that a violation</a:t>
            </a:r>
          </a:p>
          <a:p>
            <a:r>
              <a:rPr lang="en-US" sz="600" dirty="0"/>
              <a:t>of this section that involves ten or more illegal aliens is a class 6</a:t>
            </a:r>
          </a:p>
          <a:p>
            <a:r>
              <a:rPr lang="en-US" sz="600" dirty="0"/>
              <a:t>felony and the person is subject to a fine of at least one thousand dollars</a:t>
            </a:r>
          </a:p>
          <a:p>
            <a:r>
              <a:rPr lang="en-US" sz="600" dirty="0"/>
              <a:t>for each alien who is involved.</a:t>
            </a:r>
          </a:p>
          <a:p>
            <a:r>
              <a:rPr lang="en-US" sz="600" dirty="0"/>
              <a:t>Section 6.</a:t>
            </a:r>
          </a:p>
          <a:p>
            <a:r>
              <a:rPr lang="en-US" sz="600" dirty="0"/>
              <a:t>Section 13-3883, Arizona Revised Statutes, is amended to read:</a:t>
            </a:r>
          </a:p>
          <a:p>
            <a:r>
              <a:rPr lang="en-US" sz="600" i="1" dirty="0"/>
              <a:t>13-3883. Arrest by officer without warrant</a:t>
            </a:r>
          </a:p>
          <a:p>
            <a:r>
              <a:rPr lang="en-US" sz="600" dirty="0"/>
              <a:t>A. A peace officer without a warrant, may arrest a person if the officer</a:t>
            </a:r>
          </a:p>
          <a:p>
            <a:r>
              <a:rPr lang="en-US" sz="600" dirty="0"/>
              <a:t>has probable cause to believe:</a:t>
            </a:r>
          </a:p>
          <a:p>
            <a:r>
              <a:rPr lang="en-US" sz="600" dirty="0"/>
              <a:t>1. A felony has been committed and probable cause to believe the</a:t>
            </a:r>
          </a:p>
          <a:p>
            <a:r>
              <a:rPr lang="en-US" sz="600" dirty="0"/>
              <a:t>person to be arrested has committed the felony.</a:t>
            </a:r>
          </a:p>
          <a:p>
            <a:r>
              <a:rPr lang="en-US" sz="600" dirty="0"/>
              <a:t>2. A misdemeanor has been committed in the officer’s presence and</a:t>
            </a:r>
          </a:p>
          <a:p>
            <a:r>
              <a:rPr lang="en-US" sz="600" dirty="0"/>
              <a:t>probable cause to believe the person to be arrested has committed</a:t>
            </a:r>
          </a:p>
          <a:p>
            <a:r>
              <a:rPr lang="en-US" sz="600" dirty="0"/>
              <a:t>the offense.</a:t>
            </a:r>
          </a:p>
          <a:p>
            <a:r>
              <a:rPr lang="en-US" sz="600" dirty="0"/>
              <a:t>3. The person to be arrested has been involved in a traffic accident</a:t>
            </a:r>
          </a:p>
          <a:p>
            <a:r>
              <a:rPr lang="en-US" sz="600" dirty="0"/>
              <a:t>and violated any criminal section of Title 28, and that such violation</a:t>
            </a:r>
          </a:p>
          <a:p>
            <a:r>
              <a:rPr lang="en-US" sz="600" dirty="0"/>
              <a:t>occurred prior to or immediately following such traffic accident.</a:t>
            </a:r>
          </a:p>
          <a:p>
            <a:r>
              <a:rPr lang="en-US" sz="600" dirty="0"/>
              <a:t>4. A misdemeanor or a petty offense has been committed and probable</a:t>
            </a:r>
          </a:p>
          <a:p>
            <a:r>
              <a:rPr lang="en-US" sz="600" dirty="0"/>
              <a:t>cause to believe the person to be arrested has committed the offense.</a:t>
            </a:r>
          </a:p>
          <a:p>
            <a:r>
              <a:rPr lang="en-US" sz="600" dirty="0"/>
              <a:t>A person arrested under this paragraph is eligible for release</a:t>
            </a:r>
          </a:p>
          <a:p>
            <a:r>
              <a:rPr lang="en-US" sz="600" dirty="0"/>
              <a:t>under section 13-3903.</a:t>
            </a:r>
          </a:p>
          <a:p>
            <a:r>
              <a:rPr lang="en-US" sz="600" dirty="0"/>
              <a:t>5. The person to be arrested has committed any public offense that</a:t>
            </a:r>
          </a:p>
          <a:p>
            <a:r>
              <a:rPr lang="en-US" sz="600" dirty="0"/>
              <a:t>makes the person removable from the United States.</a:t>
            </a:r>
          </a:p>
          <a:p>
            <a:r>
              <a:rPr lang="en-US" sz="600" dirty="0"/>
              <a:t>B. A peace officer may stop and detain a person as is reasonably necessary</a:t>
            </a:r>
          </a:p>
          <a:p>
            <a:r>
              <a:rPr lang="en-US" sz="600" dirty="0"/>
              <a:t>to investigate an actual or suspected violation of any traffic law</a:t>
            </a:r>
          </a:p>
          <a:p>
            <a:r>
              <a:rPr lang="en-US" sz="600" dirty="0"/>
              <a:t>committed in the officer’s presence and may serve a copy of the traffic</a:t>
            </a:r>
          </a:p>
          <a:p>
            <a:r>
              <a:rPr lang="en-US" sz="600" dirty="0"/>
              <a:t>complaint for any alleged civil or criminal traffic violation. A peace officer</a:t>
            </a:r>
          </a:p>
          <a:p>
            <a:r>
              <a:rPr lang="en-US" sz="600" dirty="0"/>
              <a:t>who serves a copy of the traffic complaint shall do so within a reasonable</a:t>
            </a:r>
          </a:p>
          <a:p>
            <a:r>
              <a:rPr lang="en-US" sz="600" dirty="0"/>
              <a:t>time of the alleged criminal or civil traffic violation.</a:t>
            </a:r>
          </a:p>
          <a:p>
            <a:r>
              <a:rPr lang="en-US" sz="600" dirty="0"/>
              <a:t>Section 7.</a:t>
            </a:r>
          </a:p>
          <a:p>
            <a:r>
              <a:rPr lang="en-US" sz="600" dirty="0"/>
              <a:t>Section 23-212, Arizona Revised Statutes, is amended to read:</a:t>
            </a:r>
          </a:p>
          <a:p>
            <a:r>
              <a:rPr lang="en-US" sz="600" i="1" dirty="0"/>
              <a:t>23-212. Knowingly employing unauthorized aliens; prohibition; false and frivolous</a:t>
            </a:r>
          </a:p>
          <a:p>
            <a:r>
              <a:rPr lang="en-US" sz="600" i="1" dirty="0"/>
              <a:t>complaints; violation; classification; license suspension and revocation;</a:t>
            </a:r>
          </a:p>
          <a:p>
            <a:r>
              <a:rPr lang="en-US" sz="600" i="1" dirty="0"/>
              <a:t>affirmative defense</a:t>
            </a:r>
          </a:p>
          <a:p>
            <a:r>
              <a:rPr lang="en-US" sz="600" dirty="0"/>
              <a:t>A. An employer shall not knowingly employ an unauthorized alien. If,</a:t>
            </a:r>
          </a:p>
          <a:p>
            <a:r>
              <a:rPr lang="en-US" sz="600" dirty="0"/>
              <a:t>in the case when an employer uses a contract, subcontract or other independent</a:t>
            </a:r>
          </a:p>
          <a:p>
            <a:r>
              <a:rPr lang="en-US" sz="600" dirty="0"/>
              <a:t>contractor agreement to obtain the labor of an alien in this</a:t>
            </a:r>
          </a:p>
          <a:p>
            <a:r>
              <a:rPr lang="en-US" sz="600" dirty="0"/>
              <a:t>state, the employer knowingly contracts with an unauthorized alien or</a:t>
            </a:r>
          </a:p>
          <a:p>
            <a:r>
              <a:rPr lang="en-US" sz="600" dirty="0"/>
              <a:t>with a person who employs or contracts with an unauthorized alien to</a:t>
            </a:r>
          </a:p>
          <a:p>
            <a:r>
              <a:rPr lang="en-US" sz="600" dirty="0"/>
              <a:t>perform the labor, the employer violates this subsection.</a:t>
            </a:r>
          </a:p>
          <a:p>
            <a:r>
              <a:rPr lang="en-US" sz="600" dirty="0"/>
              <a:t>B. The attorney general shall prescribe a complaint form for a person to</a:t>
            </a:r>
          </a:p>
          <a:p>
            <a:r>
              <a:rPr lang="en-US" sz="600" dirty="0"/>
              <a:t>allege a violation of subsection a of this section. The complainant shall</a:t>
            </a:r>
          </a:p>
          <a:p>
            <a:r>
              <a:rPr lang="en-US" sz="600" dirty="0"/>
              <a:t>not be required to list the complainant’s Social Security number on the</a:t>
            </a:r>
          </a:p>
          <a:p>
            <a:r>
              <a:rPr lang="en-US" sz="600" dirty="0"/>
              <a:t>complaint form or to have the complaint form notarized. On receipt of</a:t>
            </a:r>
          </a:p>
          <a:p>
            <a:r>
              <a:rPr lang="en-US" sz="600" dirty="0"/>
              <a:t>a complaint on a prescribed complaint form that an employer allegedly</a:t>
            </a:r>
          </a:p>
          <a:p>
            <a:r>
              <a:rPr lang="en-US" sz="600" dirty="0"/>
              <a:t>knowingly employs an unauthorized alien, the attorney general or county</a:t>
            </a:r>
          </a:p>
          <a:p>
            <a:r>
              <a:rPr lang="en-US" sz="600" dirty="0"/>
              <a:t>attorney shall investigate whether the employer has violated subsection</a:t>
            </a:r>
          </a:p>
          <a:p>
            <a:r>
              <a:rPr lang="en-US" sz="600" dirty="0"/>
              <a:t>a of this section. If a complaint is received but is not submitted</a:t>
            </a:r>
          </a:p>
          <a:p>
            <a:r>
              <a:rPr lang="en-US" sz="600" dirty="0"/>
              <a:t>on a prescribed complaint form, the attorney general or county attorney</a:t>
            </a:r>
          </a:p>
          <a:p>
            <a:r>
              <a:rPr lang="en-US" sz="600" dirty="0"/>
              <a:t>may investigate whether the employer has violated subsection A of</a:t>
            </a:r>
          </a:p>
          <a:p>
            <a:r>
              <a:rPr lang="en-US" sz="600" dirty="0"/>
              <a:t>this section. This subsection shall not be construed to prohibit the filing</a:t>
            </a:r>
          </a:p>
        </p:txBody>
      </p:sp>
      <p:sp>
        <p:nvSpPr>
          <p:cNvPr id="9" name="Rectangle 8"/>
          <p:cNvSpPr/>
          <p:nvPr/>
        </p:nvSpPr>
        <p:spPr>
          <a:xfrm>
            <a:off x="304800" y="609600"/>
            <a:ext cx="4572000" cy="5755422"/>
          </a:xfrm>
          <a:prstGeom prst="rect">
            <a:avLst/>
          </a:prstGeom>
        </p:spPr>
        <p:txBody>
          <a:bodyPr>
            <a:spAutoFit/>
          </a:bodyPr>
          <a:lstStyle/>
          <a:p>
            <a:r>
              <a:rPr lang="en-US" sz="1600" dirty="0" smtClean="0"/>
              <a:t>In </a:t>
            </a:r>
            <a:r>
              <a:rPr lang="en-US" sz="1600" dirty="0"/>
              <a:t>doing so, Arizona law enforcement would impose a "distinct, unusual and extraordinary" burden on lawfully present aliens, which is in conflict with federal immigration policy that seeks uniformity and aims to prevent lawfully-present aliens from being subjected to "inquisitorial practices and police surveillance</a:t>
            </a:r>
            <a:r>
              <a:rPr lang="en-US" sz="1600" dirty="0" smtClean="0"/>
              <a:t>." </a:t>
            </a:r>
          </a:p>
          <a:p>
            <a:r>
              <a:rPr lang="en-US" sz="1600" dirty="0" smtClean="0"/>
              <a:t>Judge </a:t>
            </a:r>
            <a:r>
              <a:rPr lang="en-US" sz="1600" dirty="0"/>
              <a:t>Bolton determined that this provision is preempted.</a:t>
            </a:r>
            <a:br>
              <a:rPr lang="en-US" sz="1600" dirty="0"/>
            </a:br>
            <a:r>
              <a:rPr lang="en-US" sz="1600" dirty="0"/>
              <a:t/>
            </a:r>
            <a:br>
              <a:rPr lang="en-US" sz="1600" dirty="0"/>
            </a:br>
            <a:r>
              <a:rPr lang="en-US" sz="1600" dirty="0"/>
              <a:t>In seeking to enjoin these provisions of SB 1070 from taking effect on Thursday, the United States also had to prove that it would likely suffer "irreparable harm" if the laws took effect, that the "balance of equities" tips in favor of enjoining the law, and that an injunction is "in the public interest</a:t>
            </a:r>
            <a:r>
              <a:rPr lang="en-US" sz="1600" dirty="0" smtClean="0"/>
              <a:t>.” </a:t>
            </a:r>
            <a:r>
              <a:rPr lang="en-US" sz="1600" dirty="0"/>
              <a:t>Judge Bolton determined that the United States would suffer "irreparable harm" if SB 1070 became effective. Specifically, the United States' "ability to enforce its policies and achieve its objectives (would) be undermined by the state's enforcement of (laws) that interfere with federal law</a:t>
            </a:r>
            <a:r>
              <a:rPr lang="en-US" sz="1600" dirty="0" smtClean="0"/>
              <a:t>.”</a:t>
            </a:r>
            <a:endParaRPr lang="en-US" dirty="0"/>
          </a:p>
        </p:txBody>
      </p:sp>
      <p:pic>
        <p:nvPicPr>
          <p:cNvPr id="6" name="Picture 2" descr="C:\Users\mark\AppData\Local\Microsoft\Windows\Temporary Internet Files\Content.IE5\JDGOF422\MC900432537[1].png"/>
          <p:cNvPicPr>
            <a:picLocks noChangeAspect="1" noChangeArrowheads="1"/>
          </p:cNvPicPr>
          <p:nvPr/>
        </p:nvPicPr>
        <p:blipFill>
          <a:blip r:embed="rId2" cstate="print"/>
          <a:srcRect/>
          <a:stretch>
            <a:fillRect/>
          </a:stretch>
        </p:blipFill>
        <p:spPr bwMode="auto">
          <a:xfrm>
            <a:off x="6324600" y="2895600"/>
            <a:ext cx="1663492" cy="1663492"/>
          </a:xfrm>
          <a:prstGeom prst="rect">
            <a:avLst/>
          </a:prstGeom>
          <a:noFill/>
        </p:spPr>
      </p:pic>
      <p:sp>
        <p:nvSpPr>
          <p:cNvPr id="10" name="Rectangle 9"/>
          <p:cNvSpPr/>
          <p:nvPr/>
        </p:nvSpPr>
        <p:spPr>
          <a:xfrm>
            <a:off x="6934200" y="3200400"/>
            <a:ext cx="457200"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4</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Arrow 6"/>
          <p:cNvSpPr/>
          <p:nvPr/>
        </p:nvSpPr>
        <p:spPr>
          <a:xfrm rot="10800000">
            <a:off x="5334000" y="3429000"/>
            <a:ext cx="3429000" cy="533400"/>
          </a:xfrm>
          <a:prstGeom prst="rightArrow">
            <a:avLst/>
          </a:prstGeom>
          <a:solidFill>
            <a:srgbClr val="FF00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791200" y="457200"/>
            <a:ext cx="3124200" cy="6001643"/>
          </a:xfrm>
          <a:prstGeom prst="rect">
            <a:avLst/>
          </a:prstGeom>
        </p:spPr>
        <p:txBody>
          <a:bodyPr wrap="square">
            <a:spAutoFit/>
          </a:bodyPr>
          <a:lstStyle/>
          <a:p>
            <a:r>
              <a:rPr lang="en-US" sz="600" dirty="0"/>
              <a:t>D. In the enforcement of this section, an alien’s immigration status may</a:t>
            </a:r>
          </a:p>
          <a:p>
            <a:r>
              <a:rPr lang="en-US" sz="600" dirty="0"/>
              <a:t>be determined by:</a:t>
            </a:r>
          </a:p>
          <a:p>
            <a:r>
              <a:rPr lang="en-US" sz="600" dirty="0"/>
              <a:t>1. A law enforcement officer who is authorized by the federal government</a:t>
            </a:r>
          </a:p>
          <a:p>
            <a:r>
              <a:rPr lang="en-US" sz="600" dirty="0"/>
              <a:t>to verify or ascertain an alien’s immigration status.</a:t>
            </a:r>
          </a:p>
          <a:p>
            <a:r>
              <a:rPr lang="en-US" sz="600" dirty="0"/>
              <a:t>2. The United States Immigration and Customs Enforcement or the</a:t>
            </a:r>
          </a:p>
          <a:p>
            <a:r>
              <a:rPr lang="en-US" sz="600" dirty="0"/>
              <a:t>United States Customs and Border Protection pursuant to 8 United</a:t>
            </a:r>
          </a:p>
          <a:p>
            <a:r>
              <a:rPr lang="en-US" sz="600" dirty="0"/>
              <a:t>States Code Section 1373(c).</a:t>
            </a:r>
          </a:p>
          <a:p>
            <a:r>
              <a:rPr lang="en-US" sz="600" dirty="0"/>
              <a:t>E. This section does not apply to a child protective services worker acting</a:t>
            </a:r>
          </a:p>
          <a:p>
            <a:r>
              <a:rPr lang="en-US" sz="600" dirty="0"/>
              <a:t>in the worker’s official capacity or a person who is acting in the capacity</a:t>
            </a:r>
          </a:p>
          <a:p>
            <a:r>
              <a:rPr lang="en-US" sz="600" dirty="0"/>
              <a:t>of a first responder, an ambulance attendant or an emergency</a:t>
            </a:r>
          </a:p>
          <a:p>
            <a:r>
              <a:rPr lang="en-US" sz="600" dirty="0"/>
              <a:t>medical technician and who is transporting or moving an alien in this</a:t>
            </a:r>
          </a:p>
          <a:p>
            <a:r>
              <a:rPr lang="en-US" sz="600" dirty="0"/>
              <a:t>state pursuant to Title 36, Chapter 21.1.</a:t>
            </a:r>
          </a:p>
          <a:p>
            <a:r>
              <a:rPr lang="en-US" sz="600" dirty="0"/>
              <a:t>F. A person who violates this section is guilty of a class 1 misdemeanor</a:t>
            </a:r>
          </a:p>
          <a:p>
            <a:r>
              <a:rPr lang="en-US" sz="600" dirty="0"/>
              <a:t>and is subject to a fine of at least one thousand dollars, except that a violation</a:t>
            </a:r>
          </a:p>
          <a:p>
            <a:r>
              <a:rPr lang="en-US" sz="600" dirty="0"/>
              <a:t>of this section that involves ten or more illegal aliens is a class 6</a:t>
            </a:r>
          </a:p>
          <a:p>
            <a:r>
              <a:rPr lang="en-US" sz="600" dirty="0"/>
              <a:t>felony and the person is subject to a fine of at least one thousand dollars</a:t>
            </a:r>
          </a:p>
          <a:p>
            <a:r>
              <a:rPr lang="en-US" sz="600" dirty="0"/>
              <a:t>for each alien who is involved.</a:t>
            </a:r>
          </a:p>
          <a:p>
            <a:r>
              <a:rPr lang="en-US" sz="600" dirty="0"/>
              <a:t>Section 6.</a:t>
            </a:r>
          </a:p>
          <a:p>
            <a:r>
              <a:rPr lang="en-US" sz="600" dirty="0"/>
              <a:t>Section 13-3883, Arizona Revised Statutes, is amended to read:</a:t>
            </a:r>
          </a:p>
          <a:p>
            <a:r>
              <a:rPr lang="en-US" sz="600" i="1" dirty="0"/>
              <a:t>13-3883. Arrest by officer without warrant</a:t>
            </a:r>
          </a:p>
          <a:p>
            <a:r>
              <a:rPr lang="en-US" sz="600" dirty="0"/>
              <a:t>A. A peace officer without a warrant, may arrest a person if the officer</a:t>
            </a:r>
          </a:p>
          <a:p>
            <a:r>
              <a:rPr lang="en-US" sz="600" dirty="0"/>
              <a:t>has probable cause to believe:</a:t>
            </a:r>
          </a:p>
          <a:p>
            <a:r>
              <a:rPr lang="en-US" sz="600" dirty="0"/>
              <a:t>1. A felony has been committed and probable cause to believe the</a:t>
            </a:r>
          </a:p>
          <a:p>
            <a:r>
              <a:rPr lang="en-US" sz="600" dirty="0"/>
              <a:t>person to be arrested has committed the felony.</a:t>
            </a:r>
          </a:p>
          <a:p>
            <a:r>
              <a:rPr lang="en-US" sz="600" dirty="0"/>
              <a:t>2. A misdemeanor has been committed in the officer’s presence and</a:t>
            </a:r>
          </a:p>
          <a:p>
            <a:r>
              <a:rPr lang="en-US" sz="600" dirty="0"/>
              <a:t>probable cause to believe the person to be arrested has committed</a:t>
            </a:r>
          </a:p>
          <a:p>
            <a:r>
              <a:rPr lang="en-US" sz="600" dirty="0"/>
              <a:t>the offense.</a:t>
            </a:r>
          </a:p>
          <a:p>
            <a:r>
              <a:rPr lang="en-US" sz="600" dirty="0"/>
              <a:t>3. The person to be arrested has been involved in a traffic accident</a:t>
            </a:r>
          </a:p>
          <a:p>
            <a:r>
              <a:rPr lang="en-US" sz="600" dirty="0"/>
              <a:t>and violated any criminal section of Title 28, and that such violation</a:t>
            </a:r>
          </a:p>
          <a:p>
            <a:r>
              <a:rPr lang="en-US" sz="600" dirty="0"/>
              <a:t>occurred prior to or immediately following such traffic accident.</a:t>
            </a:r>
          </a:p>
          <a:p>
            <a:r>
              <a:rPr lang="en-US" sz="600" dirty="0"/>
              <a:t>4. A misdemeanor or a petty offense has been committed and probable</a:t>
            </a:r>
          </a:p>
          <a:p>
            <a:r>
              <a:rPr lang="en-US" sz="600" dirty="0"/>
              <a:t>cause to believe the person to be arrested has committed the offense.</a:t>
            </a:r>
          </a:p>
          <a:p>
            <a:r>
              <a:rPr lang="en-US" sz="600" dirty="0"/>
              <a:t>A person arrested under this paragraph is eligible for release</a:t>
            </a:r>
          </a:p>
          <a:p>
            <a:r>
              <a:rPr lang="en-US" sz="600" dirty="0"/>
              <a:t>under section 13-3903.</a:t>
            </a:r>
          </a:p>
          <a:p>
            <a:r>
              <a:rPr lang="en-US" sz="600" dirty="0"/>
              <a:t>5. The person to be arrested has committed any public offense that</a:t>
            </a:r>
          </a:p>
          <a:p>
            <a:r>
              <a:rPr lang="en-US" sz="600" dirty="0"/>
              <a:t>makes the person removable from the United States.</a:t>
            </a:r>
          </a:p>
          <a:p>
            <a:r>
              <a:rPr lang="en-US" sz="600" dirty="0"/>
              <a:t>B. A peace officer may stop and detain a person as is reasonably necessary</a:t>
            </a:r>
          </a:p>
          <a:p>
            <a:r>
              <a:rPr lang="en-US" sz="600" dirty="0"/>
              <a:t>to investigate an actual or suspected violation of any traffic law</a:t>
            </a:r>
          </a:p>
          <a:p>
            <a:r>
              <a:rPr lang="en-US" sz="600" dirty="0"/>
              <a:t>committed in the officer’s presence and may serve a copy of the traffic</a:t>
            </a:r>
          </a:p>
          <a:p>
            <a:r>
              <a:rPr lang="en-US" sz="600" dirty="0"/>
              <a:t>complaint for any alleged civil or criminal traffic violation. A peace officer</a:t>
            </a:r>
          </a:p>
          <a:p>
            <a:r>
              <a:rPr lang="en-US" sz="600" dirty="0"/>
              <a:t>who serves a copy of the traffic complaint shall do so within a reasonable</a:t>
            </a:r>
          </a:p>
          <a:p>
            <a:r>
              <a:rPr lang="en-US" sz="600" dirty="0"/>
              <a:t>time of the alleged criminal or civil traffic violation.</a:t>
            </a:r>
          </a:p>
          <a:p>
            <a:r>
              <a:rPr lang="en-US" sz="600" dirty="0"/>
              <a:t>Section 7.</a:t>
            </a:r>
          </a:p>
          <a:p>
            <a:r>
              <a:rPr lang="en-US" sz="600" dirty="0"/>
              <a:t>Section 23-212, Arizona Revised Statutes, is amended to read:</a:t>
            </a:r>
          </a:p>
          <a:p>
            <a:r>
              <a:rPr lang="en-US" sz="600" i="1" dirty="0"/>
              <a:t>23-212. Knowingly employing unauthorized aliens; prohibition; false and frivolous</a:t>
            </a:r>
          </a:p>
          <a:p>
            <a:r>
              <a:rPr lang="en-US" sz="600" i="1" dirty="0"/>
              <a:t>complaints; violation; classification; license suspension and revocation;</a:t>
            </a:r>
          </a:p>
          <a:p>
            <a:r>
              <a:rPr lang="en-US" sz="600" i="1" dirty="0"/>
              <a:t>affirmative defense</a:t>
            </a:r>
          </a:p>
          <a:p>
            <a:r>
              <a:rPr lang="en-US" sz="600" dirty="0"/>
              <a:t>A. An employer shall not knowingly employ an unauthorized alien. If,</a:t>
            </a:r>
          </a:p>
          <a:p>
            <a:r>
              <a:rPr lang="en-US" sz="600" dirty="0"/>
              <a:t>in the case when an employer uses a contract, subcontract or other independent</a:t>
            </a:r>
          </a:p>
          <a:p>
            <a:r>
              <a:rPr lang="en-US" sz="600" dirty="0"/>
              <a:t>contractor agreement to obtain the labor of an alien in this</a:t>
            </a:r>
          </a:p>
          <a:p>
            <a:r>
              <a:rPr lang="en-US" sz="600" dirty="0"/>
              <a:t>state, the employer knowingly contracts with an unauthorized alien or</a:t>
            </a:r>
          </a:p>
          <a:p>
            <a:r>
              <a:rPr lang="en-US" sz="600" dirty="0"/>
              <a:t>with a person who employs or contracts with an unauthorized alien to</a:t>
            </a:r>
          </a:p>
          <a:p>
            <a:r>
              <a:rPr lang="en-US" sz="600" dirty="0"/>
              <a:t>perform the labor, the employer violates this subsection.</a:t>
            </a:r>
          </a:p>
          <a:p>
            <a:r>
              <a:rPr lang="en-US" sz="600" dirty="0"/>
              <a:t>B. The attorney general shall prescribe a complaint form for a person to</a:t>
            </a:r>
          </a:p>
          <a:p>
            <a:r>
              <a:rPr lang="en-US" sz="600" dirty="0"/>
              <a:t>allege a violation of subsection a of this section. The complainant shall</a:t>
            </a:r>
          </a:p>
          <a:p>
            <a:r>
              <a:rPr lang="en-US" sz="600" dirty="0"/>
              <a:t>not be required to list the complainant’s Social Security number on the</a:t>
            </a:r>
          </a:p>
          <a:p>
            <a:r>
              <a:rPr lang="en-US" sz="600" dirty="0"/>
              <a:t>complaint form or to have the complaint form notarized. On receipt of</a:t>
            </a:r>
          </a:p>
          <a:p>
            <a:r>
              <a:rPr lang="en-US" sz="600" dirty="0"/>
              <a:t>a complaint on a prescribed complaint form that an employer allegedly</a:t>
            </a:r>
          </a:p>
          <a:p>
            <a:r>
              <a:rPr lang="en-US" sz="600" dirty="0"/>
              <a:t>knowingly employs an unauthorized alien, the attorney general or county</a:t>
            </a:r>
          </a:p>
          <a:p>
            <a:r>
              <a:rPr lang="en-US" sz="600" dirty="0"/>
              <a:t>attorney shall investigate whether the employer has violated subsection</a:t>
            </a:r>
          </a:p>
          <a:p>
            <a:r>
              <a:rPr lang="en-US" sz="600" dirty="0"/>
              <a:t>a of this section. If a complaint is received but is not submitted</a:t>
            </a:r>
          </a:p>
          <a:p>
            <a:r>
              <a:rPr lang="en-US" sz="600" dirty="0"/>
              <a:t>on a prescribed complaint form, the attorney general or county attorney</a:t>
            </a:r>
          </a:p>
          <a:p>
            <a:r>
              <a:rPr lang="en-US" sz="600" dirty="0"/>
              <a:t>may investigate whether the employer has violated subsection A of</a:t>
            </a:r>
          </a:p>
          <a:p>
            <a:r>
              <a:rPr lang="en-US" sz="600" dirty="0"/>
              <a:t>this section. This subsection shall not be construed to prohibit the filing</a:t>
            </a:r>
          </a:p>
        </p:txBody>
      </p:sp>
      <p:sp>
        <p:nvSpPr>
          <p:cNvPr id="9" name="Rectangle 8"/>
          <p:cNvSpPr/>
          <p:nvPr/>
        </p:nvSpPr>
        <p:spPr>
          <a:xfrm>
            <a:off x="304800" y="2514600"/>
            <a:ext cx="4572000" cy="2308324"/>
          </a:xfrm>
          <a:prstGeom prst="rect">
            <a:avLst/>
          </a:prstGeom>
        </p:spPr>
        <p:txBody>
          <a:bodyPr>
            <a:spAutoFit/>
          </a:bodyPr>
          <a:lstStyle/>
          <a:p>
            <a:r>
              <a:rPr lang="en-US" sz="1600" dirty="0" smtClean="0"/>
              <a:t>Judge </a:t>
            </a:r>
            <a:r>
              <a:rPr lang="en-US" sz="1600" dirty="0"/>
              <a:t>Bolton also determined that the "balance of equities" and the "public interest" favored enjoining the law. The judge held that enforcement of SB 1070 would burden legal residents of the United States and interfere with federal policy, neither of which </a:t>
            </a:r>
            <a:r>
              <a:rPr lang="en-US" sz="1600" dirty="0" smtClean="0"/>
              <a:t>served </a:t>
            </a:r>
            <a:r>
              <a:rPr lang="en-US" sz="1600" dirty="0"/>
              <a:t>the public interest. Additionally, she concluded that the state enforcing a preempted law does not further the public </a:t>
            </a:r>
            <a:r>
              <a:rPr lang="en-US" sz="1600" dirty="0" smtClean="0"/>
              <a:t>interest.</a:t>
            </a:r>
            <a:endParaRPr lang="en-US" dirty="0"/>
          </a:p>
        </p:txBody>
      </p:sp>
      <p:pic>
        <p:nvPicPr>
          <p:cNvPr id="5" name="Picture 2" descr="C:\Users\mark\AppData\Local\Microsoft\Windows\Temporary Internet Files\Content.IE5\JDGOF422\MC900432537[1].png"/>
          <p:cNvPicPr>
            <a:picLocks noChangeAspect="1" noChangeArrowheads="1"/>
          </p:cNvPicPr>
          <p:nvPr/>
        </p:nvPicPr>
        <p:blipFill>
          <a:blip r:embed="rId2" cstate="print"/>
          <a:srcRect/>
          <a:stretch>
            <a:fillRect/>
          </a:stretch>
        </p:blipFill>
        <p:spPr bwMode="auto">
          <a:xfrm>
            <a:off x="6324600" y="2895600"/>
            <a:ext cx="1663492" cy="1663492"/>
          </a:xfrm>
          <a:prstGeom prst="rect">
            <a:avLst/>
          </a:prstGeom>
          <a:noFill/>
        </p:spPr>
      </p:pic>
      <p:sp>
        <p:nvSpPr>
          <p:cNvPr id="6" name="Rectangle 5"/>
          <p:cNvSpPr/>
          <p:nvPr/>
        </p:nvSpPr>
        <p:spPr>
          <a:xfrm>
            <a:off x="6934200" y="3200400"/>
            <a:ext cx="457200"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4</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srespect of Flag - Spencer Recap Article.jpg"/>
          <p:cNvPicPr>
            <a:picLocks noChangeAspect="1"/>
          </p:cNvPicPr>
          <p:nvPr/>
        </p:nvPicPr>
        <p:blipFill>
          <a:blip r:embed="rId2" cstate="print"/>
          <a:stretch>
            <a:fillRect/>
          </a:stretch>
        </p:blipFill>
        <p:spPr>
          <a:xfrm>
            <a:off x="152400" y="1752600"/>
            <a:ext cx="7073348" cy="4648200"/>
          </a:xfrm>
          <a:prstGeom prst="rect">
            <a:avLst/>
          </a:prstGeom>
        </p:spPr>
      </p:pic>
      <p:pic>
        <p:nvPicPr>
          <p:cNvPr id="56322" name="Picture 2" descr="Canadians_Deported"/>
          <p:cNvPicPr>
            <a:picLocks noChangeAspect="1" noChangeArrowheads="1"/>
          </p:cNvPicPr>
          <p:nvPr/>
        </p:nvPicPr>
        <p:blipFill>
          <a:blip r:embed="rId3" cstate="print"/>
          <a:srcRect/>
          <a:stretch>
            <a:fillRect/>
          </a:stretch>
        </p:blipFill>
        <p:spPr bwMode="auto">
          <a:xfrm>
            <a:off x="4876800" y="1295400"/>
            <a:ext cx="4100943" cy="2819400"/>
          </a:xfrm>
          <a:prstGeom prst="rect">
            <a:avLst/>
          </a:prstGeom>
          <a:noFill/>
        </p:spPr>
      </p:pic>
      <p:pic>
        <p:nvPicPr>
          <p:cNvPr id="5" name="Picture 2" descr="http://www.ndnu.edu/images/academics/constitution_quill_pen.jpg"/>
          <p:cNvPicPr>
            <a:picLocks noChangeAspect="1" noChangeArrowheads="1"/>
          </p:cNvPicPr>
          <p:nvPr/>
        </p:nvPicPr>
        <p:blipFill>
          <a:blip r:embed="rId4" cstate="print"/>
          <a:srcRect/>
          <a:stretch>
            <a:fillRect/>
          </a:stretch>
        </p:blipFill>
        <p:spPr bwMode="auto">
          <a:xfrm>
            <a:off x="0" y="0"/>
            <a:ext cx="1905000" cy="1256270"/>
          </a:xfrm>
          <a:prstGeom prst="rect">
            <a:avLst/>
          </a:prstGeom>
          <a:noFill/>
        </p:spPr>
      </p:pic>
      <p:sp>
        <p:nvSpPr>
          <p:cNvPr id="6" name="Title 1"/>
          <p:cNvSpPr>
            <a:spLocks noGrp="1"/>
          </p:cNvSpPr>
          <p:nvPr>
            <p:ph type="title"/>
          </p:nvPr>
        </p:nvSpPr>
        <p:spPr>
          <a:xfrm>
            <a:off x="1905000" y="0"/>
            <a:ext cx="7239000" cy="1143000"/>
          </a:xfrm>
        </p:spPr>
        <p:txBody>
          <a:bodyPr/>
          <a:lstStyle/>
          <a:p>
            <a:pPr eaLnBrk="1" hangingPunct="1">
              <a:defRPr/>
            </a:pPr>
            <a:r>
              <a:rPr lang="en-US" dirty="0" smtClean="0">
                <a:effectLst>
                  <a:outerShdw blurRad="38100" dist="38100" dir="2700000" algn="tl">
                    <a:srgbClr val="C0C0C0"/>
                  </a:outerShdw>
                </a:effectLst>
              </a:rPr>
              <a:t>1070 Constitutional Question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1905000" y="0"/>
            <a:ext cx="7086600" cy="1143000"/>
          </a:xfrm>
        </p:spPr>
        <p:txBody>
          <a:bodyPr/>
          <a:lstStyle/>
          <a:p>
            <a:pPr eaLnBrk="1" hangingPunct="1">
              <a:defRPr/>
            </a:pPr>
            <a:r>
              <a:rPr lang="en-US" dirty="0" smtClean="0">
                <a:effectLst>
                  <a:outerShdw blurRad="38100" dist="38100" dir="2700000" algn="tl">
                    <a:srgbClr val="C0C0C0"/>
                  </a:outerShdw>
                </a:effectLst>
              </a:rPr>
              <a:t>1070 Constitutional Question</a:t>
            </a:r>
          </a:p>
        </p:txBody>
      </p:sp>
      <p:sp>
        <p:nvSpPr>
          <p:cNvPr id="4" name="TextBox 3"/>
          <p:cNvSpPr txBox="1"/>
          <p:nvPr/>
        </p:nvSpPr>
        <p:spPr>
          <a:xfrm>
            <a:off x="609600" y="1828800"/>
            <a:ext cx="8229600" cy="3539430"/>
          </a:xfrm>
          <a:prstGeom prst="rect">
            <a:avLst/>
          </a:prstGeom>
          <a:noFill/>
        </p:spPr>
        <p:txBody>
          <a:bodyPr wrap="square" rtlCol="0">
            <a:spAutoFit/>
          </a:bodyPr>
          <a:lstStyle/>
          <a:p>
            <a:pPr algn="ctr"/>
            <a:r>
              <a:rPr lang="en-US" sz="3200" dirty="0" smtClean="0"/>
              <a:t>Article III Section 2</a:t>
            </a:r>
          </a:p>
          <a:p>
            <a:endParaRPr lang="en-US" sz="2400" dirty="0" smtClean="0"/>
          </a:p>
          <a:p>
            <a:r>
              <a:rPr lang="en-US" sz="2400" dirty="0" smtClean="0"/>
              <a:t>In all cases affecting ambassadors, other public ministers and consuls, and those in which </a:t>
            </a:r>
            <a:r>
              <a:rPr lang="en-US" sz="2400" b="1" dirty="0" smtClean="0">
                <a:solidFill>
                  <a:srgbClr val="FF0000"/>
                </a:solidFill>
                <a:effectLst>
                  <a:outerShdw blurRad="38100" dist="38100" dir="2700000" algn="tl">
                    <a:srgbClr val="000000">
                      <a:alpha val="43137"/>
                    </a:srgbClr>
                  </a:outerShdw>
                </a:effectLst>
              </a:rPr>
              <a:t>a State shall be party</a:t>
            </a:r>
            <a:r>
              <a:rPr lang="en-US" sz="2400" dirty="0" smtClean="0"/>
              <a:t>, </a:t>
            </a:r>
            <a:r>
              <a:rPr lang="en-US" sz="2400" b="1" dirty="0" smtClean="0">
                <a:solidFill>
                  <a:srgbClr val="FF0000"/>
                </a:solidFill>
                <a:effectLst>
                  <a:outerShdw blurRad="38100" dist="38100" dir="2700000" algn="tl">
                    <a:srgbClr val="000000">
                      <a:alpha val="43137"/>
                    </a:srgbClr>
                  </a:outerShdw>
                </a:effectLst>
              </a:rPr>
              <a:t>the Supreme Court shall have original jurisdiction</a:t>
            </a:r>
            <a:r>
              <a:rPr lang="en-US" sz="2400" dirty="0" smtClean="0"/>
              <a:t>.  In all the other cases before mentioned, the Supreme Court shall have appellate jurisdiction, both as to law and fact, with such exceptions, and under such regulations as the Congress shall make.</a:t>
            </a:r>
            <a:endParaRPr lang="en-US" sz="2400" dirty="0"/>
          </a:p>
        </p:txBody>
      </p:sp>
      <p:pic>
        <p:nvPicPr>
          <p:cNvPr id="27650" name="Picture 2" descr="http://www.ndnu.edu/images/academics/constitution_quill_pen.jpg"/>
          <p:cNvPicPr>
            <a:picLocks noChangeAspect="1" noChangeArrowheads="1"/>
          </p:cNvPicPr>
          <p:nvPr/>
        </p:nvPicPr>
        <p:blipFill>
          <a:blip r:embed="rId2" cstate="print"/>
          <a:srcRect/>
          <a:stretch>
            <a:fillRect/>
          </a:stretch>
        </p:blipFill>
        <p:spPr bwMode="auto">
          <a:xfrm>
            <a:off x="0" y="0"/>
            <a:ext cx="1905000" cy="125627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762000" y="152400"/>
            <a:ext cx="8229600" cy="1143000"/>
          </a:xfrm>
        </p:spPr>
        <p:txBody>
          <a:bodyPr/>
          <a:lstStyle/>
          <a:p>
            <a:pPr eaLnBrk="1" hangingPunct="1">
              <a:defRPr/>
            </a:pPr>
            <a:r>
              <a:rPr lang="en-US" dirty="0" smtClean="0">
                <a:effectLst>
                  <a:outerShdw blurRad="38100" dist="38100" dir="2700000" algn="tl">
                    <a:srgbClr val="C0C0C0"/>
                  </a:outerShdw>
                </a:effectLst>
              </a:rPr>
              <a:t>S.B. 1070 Constitutional Question</a:t>
            </a:r>
          </a:p>
        </p:txBody>
      </p:sp>
      <p:sp>
        <p:nvSpPr>
          <p:cNvPr id="4" name="TextBox 3"/>
          <p:cNvSpPr txBox="1"/>
          <p:nvPr/>
        </p:nvSpPr>
        <p:spPr>
          <a:xfrm>
            <a:off x="457200" y="4724400"/>
            <a:ext cx="8229600" cy="1569660"/>
          </a:xfrm>
          <a:prstGeom prst="rect">
            <a:avLst/>
          </a:prstGeom>
          <a:noFill/>
        </p:spPr>
        <p:txBody>
          <a:bodyPr wrap="square" rtlCol="0">
            <a:spAutoFit/>
          </a:bodyPr>
          <a:lstStyle/>
          <a:p>
            <a:endParaRPr lang="en-US" sz="2400" dirty="0" smtClean="0"/>
          </a:p>
          <a:p>
            <a:r>
              <a:rPr lang="en-US" sz="2400" dirty="0" smtClean="0"/>
              <a:t>The federal government sued Arizona thus making it a party to a case.  </a:t>
            </a:r>
            <a:r>
              <a:rPr lang="en-US" sz="2400" b="1" dirty="0" smtClean="0">
                <a:solidFill>
                  <a:srgbClr val="FF0000"/>
                </a:solidFill>
                <a:effectLst>
                  <a:outerShdw blurRad="38100" dist="38100" dir="2700000" algn="tl">
                    <a:srgbClr val="000000">
                      <a:alpha val="43137"/>
                    </a:srgbClr>
                  </a:outerShdw>
                </a:effectLst>
              </a:rPr>
              <a:t>Why was this heard in federal court and not the Supreme Court?</a:t>
            </a:r>
            <a:endParaRPr lang="en-US" sz="2400" b="1" dirty="0">
              <a:solidFill>
                <a:srgbClr val="FF0000"/>
              </a:solidFill>
              <a:effectLst>
                <a:outerShdw blurRad="38100" dist="38100" dir="2700000" algn="tl">
                  <a:srgbClr val="000000">
                    <a:alpha val="43137"/>
                  </a:srgbClr>
                </a:outerShdw>
              </a:effectLst>
            </a:endParaRPr>
          </a:p>
        </p:txBody>
      </p:sp>
      <p:pic>
        <p:nvPicPr>
          <p:cNvPr id="27650" name="Picture 2" descr="http://www.ndnu.edu/images/academics/constitution_quill_pen.jpg"/>
          <p:cNvPicPr>
            <a:picLocks noChangeAspect="1" noChangeArrowheads="1"/>
          </p:cNvPicPr>
          <p:nvPr/>
        </p:nvPicPr>
        <p:blipFill>
          <a:blip r:embed="rId2" cstate="print"/>
          <a:srcRect/>
          <a:stretch>
            <a:fillRect/>
          </a:stretch>
        </p:blipFill>
        <p:spPr bwMode="auto">
          <a:xfrm>
            <a:off x="0" y="0"/>
            <a:ext cx="1905000" cy="1256270"/>
          </a:xfrm>
          <a:prstGeom prst="rect">
            <a:avLst/>
          </a:prstGeom>
          <a:noFill/>
        </p:spPr>
      </p:pic>
      <p:sp>
        <p:nvSpPr>
          <p:cNvPr id="5" name="Rectangle 4"/>
          <p:cNvSpPr/>
          <p:nvPr/>
        </p:nvSpPr>
        <p:spPr>
          <a:xfrm>
            <a:off x="3429000" y="1066800"/>
            <a:ext cx="1828800" cy="470898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0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n-US" sz="30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defRPr/>
            </a:pPr>
            <a:r>
              <a:rPr lang="en-US" dirty="0" smtClean="0">
                <a:effectLst>
                  <a:outerShdw blurRad="38100" dist="38100" dir="2700000" algn="tl">
                    <a:srgbClr val="C0C0C0"/>
                  </a:outerShdw>
                </a:effectLst>
              </a:rPr>
              <a:t>Why Arizona Had to Act</a:t>
            </a:r>
          </a:p>
        </p:txBody>
      </p:sp>
      <p:sp>
        <p:nvSpPr>
          <p:cNvPr id="8195" name="Content Placeholder 2"/>
          <p:cNvSpPr>
            <a:spLocks noGrp="1"/>
          </p:cNvSpPr>
          <p:nvPr>
            <p:ph idx="1"/>
          </p:nvPr>
        </p:nvSpPr>
        <p:spPr>
          <a:xfrm>
            <a:off x="457200" y="1600200"/>
            <a:ext cx="8229600" cy="609600"/>
          </a:xfrm>
        </p:spPr>
        <p:txBody>
          <a:bodyPr/>
          <a:lstStyle/>
          <a:p>
            <a:pPr algn="ctr" eaLnBrk="1" hangingPunct="1">
              <a:buNone/>
            </a:pPr>
            <a:r>
              <a:rPr lang="en-US" sz="3600" b="1" dirty="0" smtClean="0">
                <a:solidFill>
                  <a:srgbClr val="FF0000"/>
                </a:solidFill>
              </a:rPr>
              <a:t>Environmental Damage</a:t>
            </a:r>
            <a:r>
              <a:rPr lang="en-US" dirty="0" smtClean="0"/>
              <a:t/>
            </a:r>
            <a:br>
              <a:rPr lang="en-US" dirty="0" smtClean="0"/>
            </a:br>
            <a:r>
              <a:rPr lang="en-US" dirty="0" smtClean="0"/>
              <a:t/>
            </a:r>
            <a:br>
              <a:rPr lang="en-US" dirty="0" smtClean="0"/>
            </a:br>
            <a:r>
              <a:rPr lang="en-US" dirty="0" smtClean="0"/>
              <a:t>			 </a:t>
            </a:r>
            <a:br>
              <a:rPr lang="en-US" dirty="0" smtClean="0"/>
            </a:br>
            <a:r>
              <a:rPr lang="en-US" dirty="0" smtClean="0"/>
              <a:t/>
            </a:r>
            <a:br>
              <a:rPr lang="en-US" dirty="0" smtClean="0"/>
            </a:br>
            <a:endParaRPr lang="en-US" dirty="0" smtClean="0"/>
          </a:p>
        </p:txBody>
      </p:sp>
      <p:pic>
        <p:nvPicPr>
          <p:cNvPr id="8196" name="Picture 4" descr="illegal_alien_garbage_4"/>
          <p:cNvPicPr>
            <a:picLocks noChangeAspect="1" noChangeArrowheads="1"/>
          </p:cNvPicPr>
          <p:nvPr/>
        </p:nvPicPr>
        <p:blipFill>
          <a:blip r:embed="rId2" cstate="print"/>
          <a:srcRect/>
          <a:stretch>
            <a:fillRect/>
          </a:stretch>
        </p:blipFill>
        <p:spPr bwMode="auto">
          <a:xfrm>
            <a:off x="914400" y="2514600"/>
            <a:ext cx="4514850" cy="3390900"/>
          </a:xfrm>
          <a:prstGeom prst="rect">
            <a:avLst/>
          </a:prstGeom>
          <a:noFill/>
          <a:ln w="9525">
            <a:noFill/>
            <a:miter lim="800000"/>
            <a:headEnd/>
            <a:tailEnd/>
          </a:ln>
        </p:spPr>
      </p:pic>
      <p:pic>
        <p:nvPicPr>
          <p:cNvPr id="8197" name="Picture 6" descr="illegal_alien_trash_3_rdDC9_18311"/>
          <p:cNvPicPr>
            <a:picLocks noChangeAspect="1" noChangeArrowheads="1"/>
          </p:cNvPicPr>
          <p:nvPr/>
        </p:nvPicPr>
        <p:blipFill>
          <a:blip r:embed="rId3" cstate="print"/>
          <a:srcRect/>
          <a:stretch>
            <a:fillRect/>
          </a:stretch>
        </p:blipFill>
        <p:spPr bwMode="auto">
          <a:xfrm>
            <a:off x="5638800" y="2514600"/>
            <a:ext cx="2514600" cy="3200400"/>
          </a:xfrm>
          <a:prstGeom prst="rect">
            <a:avLst/>
          </a:prstGeom>
          <a:noFill/>
          <a:ln w="9525">
            <a:noFill/>
            <a:miter lim="800000"/>
            <a:headEnd/>
            <a:tailEnd/>
          </a:ln>
        </p:spPr>
      </p:pic>
      <p:pic>
        <p:nvPicPr>
          <p:cNvPr id="8198" name="Picture 10" descr="SBIflag"/>
          <p:cNvPicPr>
            <a:picLocks noChangeAspect="1" noChangeArrowheads="1"/>
          </p:cNvPicPr>
          <p:nvPr/>
        </p:nvPicPr>
        <p:blipFill>
          <a:blip r:embed="rId4" cstate="print"/>
          <a:srcRect/>
          <a:stretch>
            <a:fillRect/>
          </a:stretch>
        </p:blipFill>
        <p:spPr bwMode="auto">
          <a:xfrm>
            <a:off x="0" y="0"/>
            <a:ext cx="1752600" cy="116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defRPr/>
            </a:pPr>
            <a:r>
              <a:rPr lang="en-US" dirty="0" smtClean="0">
                <a:effectLst>
                  <a:outerShdw blurRad="38100" dist="38100" dir="2700000" algn="tl">
                    <a:srgbClr val="C0C0C0"/>
                  </a:outerShdw>
                </a:effectLst>
              </a:rPr>
              <a:t>Why Arizona Had to Act</a:t>
            </a:r>
          </a:p>
        </p:txBody>
      </p:sp>
      <p:sp>
        <p:nvSpPr>
          <p:cNvPr id="9219" name="Content Placeholder 2"/>
          <p:cNvSpPr>
            <a:spLocks noGrp="1"/>
          </p:cNvSpPr>
          <p:nvPr>
            <p:ph sz="half" idx="1"/>
          </p:nvPr>
        </p:nvSpPr>
        <p:spPr>
          <a:xfrm>
            <a:off x="457200" y="1295400"/>
            <a:ext cx="8229600" cy="533400"/>
          </a:xfrm>
        </p:spPr>
        <p:txBody>
          <a:bodyPr/>
          <a:lstStyle/>
          <a:p>
            <a:pPr algn="ctr" eaLnBrk="1" hangingPunct="1">
              <a:buNone/>
            </a:pPr>
            <a:r>
              <a:rPr lang="en-US" sz="3600" b="1" dirty="0" smtClean="0">
                <a:solidFill>
                  <a:srgbClr val="FF0000"/>
                </a:solidFill>
              </a:rPr>
              <a:t>National Security</a:t>
            </a:r>
          </a:p>
          <a:p>
            <a:pPr eaLnBrk="1" hangingPunct="1"/>
            <a:endParaRPr lang="en-US" dirty="0" smtClean="0"/>
          </a:p>
        </p:txBody>
      </p:sp>
      <p:pic>
        <p:nvPicPr>
          <p:cNvPr id="9221" name="Picture 4"/>
          <p:cNvPicPr>
            <a:picLocks noChangeAspect="1" noChangeArrowheads="1"/>
          </p:cNvPicPr>
          <p:nvPr/>
        </p:nvPicPr>
        <p:blipFill>
          <a:blip r:embed="rId2" cstate="print"/>
          <a:srcRect/>
          <a:stretch>
            <a:fillRect/>
          </a:stretch>
        </p:blipFill>
        <p:spPr bwMode="auto">
          <a:xfrm>
            <a:off x="304800" y="2133600"/>
            <a:ext cx="2170113" cy="2895600"/>
          </a:xfrm>
          <a:prstGeom prst="rect">
            <a:avLst/>
          </a:prstGeom>
          <a:noFill/>
          <a:ln w="9525">
            <a:noFill/>
            <a:miter lim="800000"/>
            <a:headEnd/>
            <a:tailEnd/>
          </a:ln>
        </p:spPr>
      </p:pic>
      <p:pic>
        <p:nvPicPr>
          <p:cNvPr id="9222" name="Picture 5"/>
          <p:cNvPicPr>
            <a:picLocks noChangeAspect="1" noChangeArrowheads="1"/>
          </p:cNvPicPr>
          <p:nvPr/>
        </p:nvPicPr>
        <p:blipFill>
          <a:blip r:embed="rId3" cstate="print"/>
          <a:srcRect/>
          <a:stretch>
            <a:fillRect/>
          </a:stretch>
        </p:blipFill>
        <p:spPr bwMode="auto">
          <a:xfrm>
            <a:off x="2590800" y="2133600"/>
            <a:ext cx="2819400" cy="2112963"/>
          </a:xfrm>
          <a:prstGeom prst="rect">
            <a:avLst/>
          </a:prstGeom>
          <a:noFill/>
          <a:ln w="9525">
            <a:noFill/>
            <a:miter lim="800000"/>
            <a:headEnd/>
            <a:tailEnd/>
          </a:ln>
        </p:spPr>
      </p:pic>
      <p:pic>
        <p:nvPicPr>
          <p:cNvPr id="9223" name="Picture 6"/>
          <p:cNvPicPr>
            <a:picLocks noChangeAspect="1" noChangeArrowheads="1"/>
          </p:cNvPicPr>
          <p:nvPr/>
        </p:nvPicPr>
        <p:blipFill>
          <a:blip r:embed="rId4" cstate="print"/>
          <a:srcRect/>
          <a:stretch>
            <a:fillRect/>
          </a:stretch>
        </p:blipFill>
        <p:spPr bwMode="auto">
          <a:xfrm>
            <a:off x="5562600" y="2057400"/>
            <a:ext cx="3124200" cy="2341563"/>
          </a:xfrm>
          <a:prstGeom prst="rect">
            <a:avLst/>
          </a:prstGeom>
          <a:noFill/>
          <a:ln w="9525">
            <a:noFill/>
            <a:miter lim="800000"/>
            <a:headEnd/>
            <a:tailEnd/>
          </a:ln>
        </p:spPr>
      </p:pic>
      <p:pic>
        <p:nvPicPr>
          <p:cNvPr id="9224" name="Picture 8" descr="622_12767283711"/>
          <p:cNvPicPr>
            <a:picLocks noChangeAspect="1" noChangeArrowheads="1"/>
          </p:cNvPicPr>
          <p:nvPr/>
        </p:nvPicPr>
        <p:blipFill>
          <a:blip r:embed="rId5" cstate="print"/>
          <a:srcRect/>
          <a:stretch>
            <a:fillRect/>
          </a:stretch>
        </p:blipFill>
        <p:spPr bwMode="auto">
          <a:xfrm>
            <a:off x="5562600" y="4495800"/>
            <a:ext cx="3114675" cy="1752600"/>
          </a:xfrm>
          <a:prstGeom prst="rect">
            <a:avLst/>
          </a:prstGeom>
          <a:noFill/>
          <a:ln w="9525">
            <a:noFill/>
            <a:miter lim="800000"/>
            <a:headEnd/>
            <a:tailEnd/>
          </a:ln>
        </p:spPr>
      </p:pic>
      <p:pic>
        <p:nvPicPr>
          <p:cNvPr id="9225" name="Picture 10" descr="622_12767284783"/>
          <p:cNvPicPr>
            <a:picLocks noChangeAspect="1" noChangeArrowheads="1"/>
          </p:cNvPicPr>
          <p:nvPr/>
        </p:nvPicPr>
        <p:blipFill>
          <a:blip r:embed="rId6" cstate="print"/>
          <a:srcRect l="5382" t="2711" r="3139" b="7797"/>
          <a:stretch>
            <a:fillRect/>
          </a:stretch>
        </p:blipFill>
        <p:spPr bwMode="auto">
          <a:xfrm>
            <a:off x="2286000" y="4343400"/>
            <a:ext cx="3200400" cy="1752600"/>
          </a:xfrm>
          <a:prstGeom prst="rect">
            <a:avLst/>
          </a:prstGeom>
          <a:noFill/>
          <a:ln w="9525">
            <a:noFill/>
            <a:miter lim="800000"/>
            <a:headEnd/>
            <a:tailEnd/>
          </a:ln>
        </p:spPr>
      </p:pic>
      <p:pic>
        <p:nvPicPr>
          <p:cNvPr id="9226" name="Picture 12" descr="622_12767284943"/>
          <p:cNvPicPr>
            <a:picLocks noChangeAspect="1" noChangeArrowheads="1"/>
          </p:cNvPicPr>
          <p:nvPr/>
        </p:nvPicPr>
        <p:blipFill>
          <a:blip r:embed="rId7" cstate="print"/>
          <a:srcRect/>
          <a:stretch>
            <a:fillRect/>
          </a:stretch>
        </p:blipFill>
        <p:spPr bwMode="auto">
          <a:xfrm>
            <a:off x="228600" y="5105400"/>
            <a:ext cx="1971675" cy="1143000"/>
          </a:xfrm>
          <a:prstGeom prst="rect">
            <a:avLst/>
          </a:prstGeom>
          <a:noFill/>
          <a:ln w="9525">
            <a:noFill/>
            <a:miter lim="800000"/>
            <a:headEnd/>
            <a:tailEnd/>
          </a:ln>
        </p:spPr>
      </p:pic>
      <p:pic>
        <p:nvPicPr>
          <p:cNvPr id="9227" name="Picture 13" descr="SBIflag"/>
          <p:cNvPicPr>
            <a:picLocks noChangeAspect="1" noChangeArrowheads="1"/>
          </p:cNvPicPr>
          <p:nvPr/>
        </p:nvPicPr>
        <p:blipFill>
          <a:blip r:embed="rId8" cstate="print"/>
          <a:srcRect/>
          <a:stretch>
            <a:fillRect/>
          </a:stretch>
        </p:blipFill>
        <p:spPr bwMode="auto">
          <a:xfrm>
            <a:off x="0" y="0"/>
            <a:ext cx="1752600" cy="116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defRPr/>
            </a:pPr>
            <a:r>
              <a:rPr lang="en-US" smtClean="0">
                <a:effectLst>
                  <a:outerShdw blurRad="38100" dist="38100" dir="2700000" algn="tl">
                    <a:srgbClr val="C0C0C0"/>
                  </a:outerShdw>
                </a:effectLst>
              </a:rPr>
              <a:t>Why Arizona Had to Act</a:t>
            </a:r>
          </a:p>
        </p:txBody>
      </p:sp>
      <p:sp>
        <p:nvSpPr>
          <p:cNvPr id="10243" name="Content Placeholder 2"/>
          <p:cNvSpPr>
            <a:spLocks noGrp="1"/>
          </p:cNvSpPr>
          <p:nvPr>
            <p:ph idx="1"/>
          </p:nvPr>
        </p:nvSpPr>
        <p:spPr/>
        <p:txBody>
          <a:bodyPr/>
          <a:lstStyle/>
          <a:p>
            <a:pPr algn="ctr" eaLnBrk="1" hangingPunct="1">
              <a:buNone/>
            </a:pPr>
            <a:r>
              <a:rPr lang="en-US" sz="3600" b="1" dirty="0" smtClean="0">
                <a:solidFill>
                  <a:srgbClr val="FF0000"/>
                </a:solidFill>
              </a:rPr>
              <a:t>Criminal Aliens</a:t>
            </a:r>
          </a:p>
          <a:p>
            <a:pPr lvl="1" eaLnBrk="1" hangingPunct="1"/>
            <a:r>
              <a:rPr lang="en-US" dirty="0" smtClean="0"/>
              <a:t>Approx. 20% of jail population is illegal</a:t>
            </a:r>
          </a:p>
          <a:p>
            <a:pPr lvl="1" eaLnBrk="1" hangingPunct="1"/>
            <a:r>
              <a:rPr lang="en-US" dirty="0" smtClean="0"/>
              <a:t>88 in custody/106 counts of murder</a:t>
            </a:r>
          </a:p>
          <a:p>
            <a:pPr lvl="1" eaLnBrk="1" hangingPunct="1"/>
            <a:r>
              <a:rPr lang="en-US" dirty="0" smtClean="0"/>
              <a:t>DUI- 50% are illegal</a:t>
            </a:r>
          </a:p>
          <a:p>
            <a:pPr lvl="1" eaLnBrk="1" hangingPunct="1"/>
            <a:r>
              <a:rPr lang="en-US" dirty="0" smtClean="0"/>
              <a:t>Poss. of dangerous drugs for sale:210/413 or 51% are illegal</a:t>
            </a:r>
          </a:p>
          <a:p>
            <a:pPr lvl="1" eaLnBrk="1" hangingPunct="1"/>
            <a:r>
              <a:rPr lang="en-US" dirty="0" smtClean="0"/>
              <a:t>Poss. of narcotic drugs for sale: 199/385 or 52% are illegal</a:t>
            </a:r>
          </a:p>
          <a:p>
            <a:pPr eaLnBrk="1" hangingPunct="1"/>
            <a:endParaRPr lang="en-US" dirty="0" smtClean="0"/>
          </a:p>
        </p:txBody>
      </p:sp>
      <p:pic>
        <p:nvPicPr>
          <p:cNvPr id="10244" name="Picture 4" descr="SBIflag"/>
          <p:cNvPicPr>
            <a:picLocks noChangeAspect="1" noChangeArrowheads="1"/>
          </p:cNvPicPr>
          <p:nvPr/>
        </p:nvPicPr>
        <p:blipFill>
          <a:blip r:embed="rId2" cstate="print"/>
          <a:srcRect/>
          <a:stretch>
            <a:fillRect/>
          </a:stretch>
        </p:blipFill>
        <p:spPr bwMode="auto">
          <a:xfrm>
            <a:off x="0" y="0"/>
            <a:ext cx="1752600" cy="116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defRPr/>
            </a:pPr>
            <a:r>
              <a:rPr lang="en-US" sz="4000" dirty="0" smtClean="0">
                <a:effectLst>
                  <a:outerShdw blurRad="38100" dist="38100" dir="2700000" algn="tl">
                    <a:srgbClr val="C0C0C0"/>
                  </a:outerShdw>
                </a:effectLst>
              </a:rPr>
              <a:t>Why PLEA Had to Act</a:t>
            </a:r>
            <a:br>
              <a:rPr lang="en-US" sz="4000" dirty="0" smtClean="0">
                <a:effectLst>
                  <a:outerShdw blurRad="38100" dist="38100" dir="2700000" algn="tl">
                    <a:srgbClr val="C0C0C0"/>
                  </a:outerShdw>
                </a:effectLst>
              </a:rPr>
            </a:br>
            <a:r>
              <a:rPr lang="en-US" sz="4800" b="1" dirty="0" smtClean="0">
                <a:solidFill>
                  <a:srgbClr val="0070C0"/>
                </a:solidFill>
                <a:effectLst>
                  <a:outerShdw blurRad="38100" dist="38100" dir="2700000" algn="tl">
                    <a:srgbClr val="C0C0C0"/>
                  </a:outerShdw>
                </a:effectLst>
              </a:rPr>
              <a:t>COMMUNITY RAVAGED</a:t>
            </a:r>
          </a:p>
        </p:txBody>
      </p:sp>
      <p:sp>
        <p:nvSpPr>
          <p:cNvPr id="11267" name="Content Placeholder 2"/>
          <p:cNvSpPr>
            <a:spLocks noGrp="1"/>
          </p:cNvSpPr>
          <p:nvPr>
            <p:ph idx="1"/>
          </p:nvPr>
        </p:nvSpPr>
        <p:spPr>
          <a:xfrm>
            <a:off x="457200" y="2133600"/>
            <a:ext cx="8229600" cy="3886200"/>
          </a:xfrm>
        </p:spPr>
        <p:txBody>
          <a:bodyPr/>
          <a:lstStyle/>
          <a:p>
            <a:pPr eaLnBrk="1" hangingPunct="1"/>
            <a:r>
              <a:rPr lang="en-US" dirty="0" smtClean="0"/>
              <a:t>Crimes directly associated with illegal immigration that impact the quality of life in the community:</a:t>
            </a:r>
          </a:p>
          <a:p>
            <a:pPr lvl="1" eaLnBrk="1" hangingPunct="1"/>
            <a:r>
              <a:rPr lang="en-US" dirty="0" smtClean="0"/>
              <a:t>Murder: (6 out of 10 Hispanics / 3 of 6 by </a:t>
            </a:r>
            <a:r>
              <a:rPr lang="en-US" dirty="0" err="1" smtClean="0"/>
              <a:t>illegals</a:t>
            </a:r>
            <a:r>
              <a:rPr lang="en-US" dirty="0" smtClean="0"/>
              <a:t>)</a:t>
            </a:r>
          </a:p>
          <a:p>
            <a:pPr lvl="1" eaLnBrk="1" hangingPunct="1"/>
            <a:r>
              <a:rPr lang="en-US" dirty="0" smtClean="0"/>
              <a:t>Human trafficking: 291 in custody for kidnapping</a:t>
            </a:r>
          </a:p>
          <a:p>
            <a:pPr lvl="1" eaLnBrk="1" hangingPunct="1"/>
            <a:r>
              <a:rPr lang="en-US" dirty="0" smtClean="0"/>
              <a:t>Home Invasions </a:t>
            </a:r>
          </a:p>
          <a:p>
            <a:pPr lvl="1" eaLnBrk="1" hangingPunct="1"/>
            <a:r>
              <a:rPr lang="en-US" dirty="0" smtClean="0"/>
              <a:t>Drop houses</a:t>
            </a:r>
          </a:p>
        </p:txBody>
      </p:sp>
      <p:pic>
        <p:nvPicPr>
          <p:cNvPr id="11268" name="Picture 5" descr="Plea Logo.jpg"/>
          <p:cNvPicPr>
            <a:picLocks noChangeAspect="1"/>
          </p:cNvPicPr>
          <p:nvPr/>
        </p:nvPicPr>
        <p:blipFill>
          <a:blip r:embed="rId2" cstate="print"/>
          <a:srcRect/>
          <a:stretch>
            <a:fillRect/>
          </a:stretch>
        </p:blipFill>
        <p:spPr bwMode="auto">
          <a:xfrm>
            <a:off x="152400" y="152400"/>
            <a:ext cx="1201738"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p:cNvGraphicFramePr>
            <a:graphicFrameLocks noChangeAspect="1"/>
          </p:cNvGraphicFramePr>
          <p:nvPr>
            <p:ph/>
          </p:nvPr>
        </p:nvGraphicFramePr>
        <p:xfrm>
          <a:off x="152400" y="242888"/>
          <a:ext cx="8763000" cy="6386512"/>
        </p:xfrm>
        <a:graphic>
          <a:graphicData uri="http://schemas.openxmlformats.org/presentationml/2006/ole">
            <p:oleObj spid="_x0000_s1026" name="Acrobat Document" r:id="rId3" imgW="8870400" imgH="5999760" progId="AcroExch.Document.7">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defRPr/>
            </a:pPr>
            <a:r>
              <a:rPr lang="en-US" sz="4000" dirty="0" smtClean="0">
                <a:effectLst>
                  <a:outerShdw blurRad="38100" dist="38100" dir="2700000" algn="tl">
                    <a:srgbClr val="C0C0C0"/>
                  </a:outerShdw>
                </a:effectLst>
              </a:rPr>
              <a:t>Why PLEA Had to Act</a:t>
            </a:r>
            <a:br>
              <a:rPr lang="en-US" sz="4000" dirty="0" smtClean="0">
                <a:effectLst>
                  <a:outerShdw blurRad="38100" dist="38100" dir="2700000" algn="tl">
                    <a:srgbClr val="C0C0C0"/>
                  </a:outerShdw>
                </a:effectLst>
              </a:rPr>
            </a:br>
            <a:r>
              <a:rPr lang="en-US" sz="4000" dirty="0" smtClean="0">
                <a:effectLst>
                  <a:outerShdw blurRad="38100" dist="38100" dir="2700000" algn="tl">
                    <a:srgbClr val="C0C0C0"/>
                  </a:outerShdw>
                </a:effectLst>
              </a:rPr>
              <a:t> </a:t>
            </a:r>
            <a:r>
              <a:rPr lang="en-US" sz="4800" b="1" dirty="0" smtClean="0">
                <a:solidFill>
                  <a:srgbClr val="0070C0"/>
                </a:solidFill>
                <a:effectLst>
                  <a:outerShdw blurRad="38100" dist="38100" dir="2700000" algn="tl">
                    <a:srgbClr val="C0C0C0"/>
                  </a:outerShdw>
                </a:effectLst>
              </a:rPr>
              <a:t>COPS AT RISK</a:t>
            </a:r>
          </a:p>
        </p:txBody>
      </p:sp>
      <p:sp>
        <p:nvSpPr>
          <p:cNvPr id="12291" name="Content Placeholder 2"/>
          <p:cNvSpPr>
            <a:spLocks noGrp="1"/>
          </p:cNvSpPr>
          <p:nvPr>
            <p:ph idx="1"/>
          </p:nvPr>
        </p:nvSpPr>
        <p:spPr>
          <a:xfrm>
            <a:off x="838200" y="1600200"/>
            <a:ext cx="7467600" cy="685800"/>
          </a:xfrm>
        </p:spPr>
        <p:txBody>
          <a:bodyPr/>
          <a:lstStyle/>
          <a:p>
            <a:pPr eaLnBrk="1" hangingPunct="1">
              <a:lnSpc>
                <a:spcPct val="90000"/>
              </a:lnSpc>
              <a:buFont typeface="Arial" charset="0"/>
              <a:buNone/>
            </a:pPr>
            <a:r>
              <a:rPr lang="en-US" sz="3600" smtClean="0"/>
              <a:t>Phoenix Police Officers killed by illegals</a:t>
            </a:r>
            <a:endParaRPr lang="en-US" smtClean="0"/>
          </a:p>
        </p:txBody>
      </p:sp>
      <p:pic>
        <p:nvPicPr>
          <p:cNvPr id="12292" name="Picture 5" descr="Plea Logo.jpg"/>
          <p:cNvPicPr>
            <a:picLocks noChangeAspect="1"/>
          </p:cNvPicPr>
          <p:nvPr/>
        </p:nvPicPr>
        <p:blipFill>
          <a:blip r:embed="rId2" cstate="print"/>
          <a:srcRect/>
          <a:stretch>
            <a:fillRect/>
          </a:stretch>
        </p:blipFill>
        <p:spPr bwMode="auto">
          <a:xfrm>
            <a:off x="152400" y="152400"/>
            <a:ext cx="1201738" cy="1447800"/>
          </a:xfrm>
          <a:prstGeom prst="rect">
            <a:avLst/>
          </a:prstGeom>
          <a:noFill/>
          <a:ln w="9525">
            <a:noFill/>
            <a:miter lim="800000"/>
            <a:headEnd/>
            <a:tailEnd/>
          </a:ln>
        </p:spPr>
      </p:pic>
      <p:pic>
        <p:nvPicPr>
          <p:cNvPr id="12293" name="Picture 6" descr="phoenix-police-badge1"/>
          <p:cNvPicPr>
            <a:picLocks noChangeAspect="1" noChangeArrowheads="1"/>
          </p:cNvPicPr>
          <p:nvPr/>
        </p:nvPicPr>
        <p:blipFill>
          <a:blip r:embed="rId3" cstate="print"/>
          <a:srcRect/>
          <a:stretch>
            <a:fillRect/>
          </a:stretch>
        </p:blipFill>
        <p:spPr bwMode="auto">
          <a:xfrm>
            <a:off x="3429000" y="2133600"/>
            <a:ext cx="2447925" cy="2514600"/>
          </a:xfrm>
          <a:prstGeom prst="rect">
            <a:avLst/>
          </a:prstGeom>
          <a:noFill/>
          <a:ln w="9525">
            <a:noFill/>
            <a:miter lim="800000"/>
            <a:headEnd/>
            <a:tailEnd/>
          </a:ln>
        </p:spPr>
      </p:pic>
      <p:grpSp>
        <p:nvGrpSpPr>
          <p:cNvPr id="2" name="Group 26"/>
          <p:cNvGrpSpPr>
            <a:grpSpLocks/>
          </p:cNvGrpSpPr>
          <p:nvPr/>
        </p:nvGrpSpPr>
        <p:grpSpPr bwMode="auto">
          <a:xfrm>
            <a:off x="990600" y="2286000"/>
            <a:ext cx="2343150" cy="1752600"/>
            <a:chOff x="240" y="1440"/>
            <a:chExt cx="1476" cy="1104"/>
          </a:xfrm>
        </p:grpSpPr>
        <p:pic>
          <p:nvPicPr>
            <p:cNvPr id="12310" name="Picture 8" descr="Conchos"/>
            <p:cNvPicPr>
              <a:picLocks noChangeAspect="1" noChangeArrowheads="1"/>
            </p:cNvPicPr>
            <p:nvPr/>
          </p:nvPicPr>
          <p:blipFill>
            <a:blip r:embed="rId4" cstate="print"/>
            <a:srcRect/>
            <a:stretch>
              <a:fillRect/>
            </a:stretch>
          </p:blipFill>
          <p:spPr bwMode="auto">
            <a:xfrm>
              <a:off x="576" y="1680"/>
              <a:ext cx="687" cy="864"/>
            </a:xfrm>
            <a:prstGeom prst="rect">
              <a:avLst/>
            </a:prstGeom>
            <a:noFill/>
            <a:ln w="9525">
              <a:noFill/>
              <a:miter lim="800000"/>
              <a:headEnd/>
              <a:tailEnd/>
            </a:ln>
          </p:spPr>
        </p:pic>
        <p:sp>
          <p:nvSpPr>
            <p:cNvPr id="12311" name="Rectangle 20"/>
            <p:cNvSpPr>
              <a:spLocks noChangeArrowheads="1"/>
            </p:cNvSpPr>
            <p:nvPr/>
          </p:nvSpPr>
          <p:spPr bwMode="auto">
            <a:xfrm>
              <a:off x="240" y="1440"/>
              <a:ext cx="1476" cy="231"/>
            </a:xfrm>
            <a:prstGeom prst="rect">
              <a:avLst/>
            </a:prstGeom>
            <a:noFill/>
            <a:ln w="9525">
              <a:noFill/>
              <a:miter lim="800000"/>
              <a:headEnd/>
              <a:tailEnd/>
            </a:ln>
          </p:spPr>
          <p:txBody>
            <a:bodyPr wrap="none">
              <a:spAutoFit/>
            </a:bodyPr>
            <a:lstStyle/>
            <a:p>
              <a:r>
                <a:rPr lang="en-US"/>
                <a:t>Ignacio Conchos - 82</a:t>
              </a:r>
            </a:p>
          </p:txBody>
        </p:sp>
      </p:grpSp>
      <p:grpSp>
        <p:nvGrpSpPr>
          <p:cNvPr id="3" name="Group 27"/>
          <p:cNvGrpSpPr>
            <a:grpSpLocks/>
          </p:cNvGrpSpPr>
          <p:nvPr/>
        </p:nvGrpSpPr>
        <p:grpSpPr bwMode="auto">
          <a:xfrm>
            <a:off x="762000" y="4114800"/>
            <a:ext cx="1771650" cy="1752600"/>
            <a:chOff x="336" y="2784"/>
            <a:chExt cx="1116" cy="1104"/>
          </a:xfrm>
        </p:grpSpPr>
        <p:pic>
          <p:nvPicPr>
            <p:cNvPr id="12308" name="Picture 10" descr="Davis"/>
            <p:cNvPicPr>
              <a:picLocks noChangeAspect="1" noChangeArrowheads="1"/>
            </p:cNvPicPr>
            <p:nvPr/>
          </p:nvPicPr>
          <p:blipFill>
            <a:blip r:embed="rId5" cstate="print"/>
            <a:srcRect/>
            <a:stretch>
              <a:fillRect/>
            </a:stretch>
          </p:blipFill>
          <p:spPr bwMode="auto">
            <a:xfrm>
              <a:off x="480" y="3024"/>
              <a:ext cx="687" cy="864"/>
            </a:xfrm>
            <a:prstGeom prst="rect">
              <a:avLst/>
            </a:prstGeom>
            <a:noFill/>
            <a:ln w="9525">
              <a:noFill/>
              <a:miter lim="800000"/>
              <a:headEnd/>
              <a:tailEnd/>
            </a:ln>
          </p:spPr>
        </p:pic>
        <p:sp>
          <p:nvSpPr>
            <p:cNvPr id="12309" name="Rectangle 21"/>
            <p:cNvSpPr>
              <a:spLocks noChangeArrowheads="1"/>
            </p:cNvSpPr>
            <p:nvPr/>
          </p:nvSpPr>
          <p:spPr bwMode="auto">
            <a:xfrm>
              <a:off x="336" y="2784"/>
              <a:ext cx="1116" cy="231"/>
            </a:xfrm>
            <a:prstGeom prst="rect">
              <a:avLst/>
            </a:prstGeom>
            <a:noFill/>
            <a:ln w="9525">
              <a:noFill/>
              <a:miter lim="800000"/>
              <a:headEnd/>
              <a:tailEnd/>
            </a:ln>
          </p:spPr>
          <p:txBody>
            <a:bodyPr wrap="none">
              <a:spAutoFit/>
            </a:bodyPr>
            <a:lstStyle/>
            <a:p>
              <a:r>
                <a:rPr lang="en-US"/>
                <a:t>John Davis - 82</a:t>
              </a:r>
            </a:p>
          </p:txBody>
        </p:sp>
      </p:grpSp>
      <p:grpSp>
        <p:nvGrpSpPr>
          <p:cNvPr id="4" name="Group 28"/>
          <p:cNvGrpSpPr>
            <a:grpSpLocks/>
          </p:cNvGrpSpPr>
          <p:nvPr/>
        </p:nvGrpSpPr>
        <p:grpSpPr bwMode="auto">
          <a:xfrm>
            <a:off x="2362200" y="4724400"/>
            <a:ext cx="2368550" cy="1752600"/>
            <a:chOff x="1632" y="2784"/>
            <a:chExt cx="1492" cy="1104"/>
          </a:xfrm>
        </p:grpSpPr>
        <p:pic>
          <p:nvPicPr>
            <p:cNvPr id="12306" name="Picture 12" descr="Collings"/>
            <p:cNvPicPr>
              <a:picLocks noChangeAspect="1" noChangeArrowheads="1"/>
            </p:cNvPicPr>
            <p:nvPr/>
          </p:nvPicPr>
          <p:blipFill>
            <a:blip r:embed="rId6" cstate="print"/>
            <a:srcRect/>
            <a:stretch>
              <a:fillRect/>
            </a:stretch>
          </p:blipFill>
          <p:spPr bwMode="auto">
            <a:xfrm>
              <a:off x="1968" y="3024"/>
              <a:ext cx="687" cy="864"/>
            </a:xfrm>
            <a:prstGeom prst="rect">
              <a:avLst/>
            </a:prstGeom>
            <a:noFill/>
            <a:ln w="9525">
              <a:noFill/>
              <a:miter lim="800000"/>
              <a:headEnd/>
              <a:tailEnd/>
            </a:ln>
          </p:spPr>
        </p:pic>
        <p:sp>
          <p:nvSpPr>
            <p:cNvPr id="12307" name="Rectangle 22"/>
            <p:cNvSpPr>
              <a:spLocks noChangeArrowheads="1"/>
            </p:cNvSpPr>
            <p:nvPr/>
          </p:nvSpPr>
          <p:spPr bwMode="auto">
            <a:xfrm>
              <a:off x="1632" y="2784"/>
              <a:ext cx="1492" cy="231"/>
            </a:xfrm>
            <a:prstGeom prst="rect">
              <a:avLst/>
            </a:prstGeom>
            <a:noFill/>
            <a:ln w="9525">
              <a:noFill/>
              <a:miter lim="800000"/>
              <a:headEnd/>
              <a:tailEnd/>
            </a:ln>
          </p:spPr>
          <p:txBody>
            <a:bodyPr wrap="none">
              <a:spAutoFit/>
            </a:bodyPr>
            <a:lstStyle/>
            <a:p>
              <a:r>
                <a:rPr lang="en-US"/>
                <a:t>Kenneth Collings - 88</a:t>
              </a:r>
            </a:p>
          </p:txBody>
        </p:sp>
      </p:grpSp>
      <p:grpSp>
        <p:nvGrpSpPr>
          <p:cNvPr id="5" name="Group 31"/>
          <p:cNvGrpSpPr>
            <a:grpSpLocks/>
          </p:cNvGrpSpPr>
          <p:nvPr/>
        </p:nvGrpSpPr>
        <p:grpSpPr bwMode="auto">
          <a:xfrm>
            <a:off x="4953000" y="4724400"/>
            <a:ext cx="1962150" cy="1752600"/>
            <a:chOff x="2784" y="3024"/>
            <a:chExt cx="1236" cy="1104"/>
          </a:xfrm>
        </p:grpSpPr>
        <p:pic>
          <p:nvPicPr>
            <p:cNvPr id="12304" name="Picture 14" descr="Atkinson"/>
            <p:cNvPicPr>
              <a:picLocks noChangeAspect="1" noChangeArrowheads="1"/>
            </p:cNvPicPr>
            <p:nvPr/>
          </p:nvPicPr>
          <p:blipFill>
            <a:blip r:embed="rId7" cstate="print"/>
            <a:srcRect/>
            <a:stretch>
              <a:fillRect/>
            </a:stretch>
          </p:blipFill>
          <p:spPr bwMode="auto">
            <a:xfrm>
              <a:off x="3043" y="3264"/>
              <a:ext cx="687" cy="864"/>
            </a:xfrm>
            <a:prstGeom prst="rect">
              <a:avLst/>
            </a:prstGeom>
            <a:noFill/>
            <a:ln w="9525">
              <a:noFill/>
              <a:miter lim="800000"/>
              <a:headEnd/>
              <a:tailEnd/>
            </a:ln>
          </p:spPr>
        </p:pic>
        <p:sp>
          <p:nvSpPr>
            <p:cNvPr id="12305" name="Rectangle 23"/>
            <p:cNvSpPr>
              <a:spLocks noChangeArrowheads="1"/>
            </p:cNvSpPr>
            <p:nvPr/>
          </p:nvSpPr>
          <p:spPr bwMode="auto">
            <a:xfrm>
              <a:off x="2784" y="3024"/>
              <a:ext cx="1236" cy="231"/>
            </a:xfrm>
            <a:prstGeom prst="rect">
              <a:avLst/>
            </a:prstGeom>
            <a:noFill/>
            <a:ln w="9525">
              <a:noFill/>
              <a:miter lim="800000"/>
              <a:headEnd/>
              <a:tailEnd/>
            </a:ln>
          </p:spPr>
          <p:txBody>
            <a:bodyPr wrap="none">
              <a:spAutoFit/>
            </a:bodyPr>
            <a:lstStyle/>
            <a:p>
              <a:r>
                <a:rPr lang="en-US"/>
                <a:t>Marc Atkinson-99</a:t>
              </a:r>
            </a:p>
          </p:txBody>
        </p:sp>
      </p:grpSp>
      <p:grpSp>
        <p:nvGrpSpPr>
          <p:cNvPr id="6" name="Group 30"/>
          <p:cNvGrpSpPr>
            <a:grpSpLocks/>
          </p:cNvGrpSpPr>
          <p:nvPr/>
        </p:nvGrpSpPr>
        <p:grpSpPr bwMode="auto">
          <a:xfrm>
            <a:off x="6858000" y="4038600"/>
            <a:ext cx="1619250" cy="1828800"/>
            <a:chOff x="4704" y="2976"/>
            <a:chExt cx="1020" cy="1152"/>
          </a:xfrm>
        </p:grpSpPr>
        <p:pic>
          <p:nvPicPr>
            <p:cNvPr id="12302" name="Picture 16" descr="Erfle"/>
            <p:cNvPicPr>
              <a:picLocks noChangeAspect="1" noChangeArrowheads="1"/>
            </p:cNvPicPr>
            <p:nvPr/>
          </p:nvPicPr>
          <p:blipFill>
            <a:blip r:embed="rId8" cstate="print"/>
            <a:srcRect/>
            <a:stretch>
              <a:fillRect/>
            </a:stretch>
          </p:blipFill>
          <p:spPr bwMode="auto">
            <a:xfrm>
              <a:off x="4848" y="3264"/>
              <a:ext cx="687" cy="864"/>
            </a:xfrm>
            <a:prstGeom prst="rect">
              <a:avLst/>
            </a:prstGeom>
            <a:noFill/>
            <a:ln w="9525">
              <a:noFill/>
              <a:miter lim="800000"/>
              <a:headEnd/>
              <a:tailEnd/>
            </a:ln>
          </p:spPr>
        </p:pic>
        <p:sp>
          <p:nvSpPr>
            <p:cNvPr id="12303" name="Rectangle 24"/>
            <p:cNvSpPr>
              <a:spLocks noChangeArrowheads="1"/>
            </p:cNvSpPr>
            <p:nvPr/>
          </p:nvSpPr>
          <p:spPr bwMode="auto">
            <a:xfrm>
              <a:off x="4704" y="2976"/>
              <a:ext cx="1020" cy="231"/>
            </a:xfrm>
            <a:prstGeom prst="rect">
              <a:avLst/>
            </a:prstGeom>
            <a:noFill/>
            <a:ln w="9525">
              <a:noFill/>
              <a:miter lim="800000"/>
              <a:headEnd/>
              <a:tailEnd/>
            </a:ln>
          </p:spPr>
          <p:txBody>
            <a:bodyPr wrap="none">
              <a:spAutoFit/>
            </a:bodyPr>
            <a:lstStyle/>
            <a:p>
              <a:r>
                <a:rPr lang="en-US"/>
                <a:t>Nick Erfle - 07</a:t>
              </a:r>
            </a:p>
          </p:txBody>
        </p:sp>
      </p:grpSp>
      <p:grpSp>
        <p:nvGrpSpPr>
          <p:cNvPr id="7" name="Group 29"/>
          <p:cNvGrpSpPr>
            <a:grpSpLocks/>
          </p:cNvGrpSpPr>
          <p:nvPr/>
        </p:nvGrpSpPr>
        <p:grpSpPr bwMode="auto">
          <a:xfrm>
            <a:off x="5791200" y="2209800"/>
            <a:ext cx="2266950" cy="1762125"/>
            <a:chOff x="4272" y="1488"/>
            <a:chExt cx="1428" cy="1110"/>
          </a:xfrm>
        </p:grpSpPr>
        <p:pic>
          <p:nvPicPr>
            <p:cNvPr id="12300" name="Picture 18" descr="Shane_figueroa"/>
            <p:cNvPicPr>
              <a:picLocks noChangeAspect="1" noChangeArrowheads="1"/>
            </p:cNvPicPr>
            <p:nvPr/>
          </p:nvPicPr>
          <p:blipFill>
            <a:blip r:embed="rId9" cstate="print">
              <a:grayscl/>
            </a:blip>
            <a:srcRect l="7712" r="10614"/>
            <a:stretch>
              <a:fillRect/>
            </a:stretch>
          </p:blipFill>
          <p:spPr bwMode="auto">
            <a:xfrm>
              <a:off x="4656" y="1728"/>
              <a:ext cx="688" cy="870"/>
            </a:xfrm>
            <a:prstGeom prst="rect">
              <a:avLst/>
            </a:prstGeom>
            <a:noFill/>
            <a:ln w="9525">
              <a:noFill/>
              <a:miter lim="800000"/>
              <a:headEnd/>
              <a:tailEnd/>
            </a:ln>
          </p:spPr>
        </p:pic>
        <p:sp>
          <p:nvSpPr>
            <p:cNvPr id="12301" name="Rectangle 25"/>
            <p:cNvSpPr>
              <a:spLocks noChangeArrowheads="1"/>
            </p:cNvSpPr>
            <p:nvPr/>
          </p:nvSpPr>
          <p:spPr bwMode="auto">
            <a:xfrm>
              <a:off x="4272" y="1488"/>
              <a:ext cx="1428" cy="231"/>
            </a:xfrm>
            <a:prstGeom prst="rect">
              <a:avLst/>
            </a:prstGeom>
            <a:noFill/>
            <a:ln w="9525">
              <a:noFill/>
              <a:miter lim="800000"/>
              <a:headEnd/>
              <a:tailEnd/>
            </a:ln>
          </p:spPr>
          <p:txBody>
            <a:bodyPr wrap="none">
              <a:spAutoFit/>
            </a:bodyPr>
            <a:lstStyle/>
            <a:p>
              <a:r>
                <a:rPr lang="en-US"/>
                <a:t>Shane Figueroa - 08</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770" decel="100000"/>
                                        <p:tgtEl>
                                          <p:spTgt spid="12293"/>
                                        </p:tgtEl>
                                      </p:cBhvr>
                                    </p:animEffect>
                                    <p:animScale>
                                      <p:cBhvr>
                                        <p:cTn id="8" dur="770" decel="100000"/>
                                        <p:tgtEl>
                                          <p:spTgt spid="12293"/>
                                        </p:tgtEl>
                                      </p:cBhvr>
                                      <p:from x="10000" y="10000"/>
                                      <p:to x="200000" y="450000"/>
                                    </p:animScale>
                                    <p:animScale>
                                      <p:cBhvr>
                                        <p:cTn id="9" dur="1230" accel="100000" fill="hold">
                                          <p:stCondLst>
                                            <p:cond delay="770"/>
                                          </p:stCondLst>
                                        </p:cTn>
                                        <p:tgtEl>
                                          <p:spTgt spid="12293"/>
                                        </p:tgtEl>
                                      </p:cBhvr>
                                      <p:from x="200000" y="450000"/>
                                      <p:to x="100000" y="100000"/>
                                    </p:animScale>
                                    <p:set>
                                      <p:cBhvr>
                                        <p:cTn id="10" dur="770" fill="hold"/>
                                        <p:tgtEl>
                                          <p:spTgt spid="12293"/>
                                        </p:tgtEl>
                                        <p:attrNameLst>
                                          <p:attrName>ppt_x</p:attrName>
                                        </p:attrNameLst>
                                      </p:cBhvr>
                                      <p:to>
                                        <p:strVal val="(0.5)"/>
                                      </p:to>
                                    </p:set>
                                    <p:anim from="(0.5)" to="(#ppt_x)" calcmode="lin" valueType="num">
                                      <p:cBhvr>
                                        <p:cTn id="11" dur="1230" accel="100000" fill="hold">
                                          <p:stCondLst>
                                            <p:cond delay="770"/>
                                          </p:stCondLst>
                                        </p:cTn>
                                        <p:tgtEl>
                                          <p:spTgt spid="12293"/>
                                        </p:tgtEl>
                                        <p:attrNameLst>
                                          <p:attrName>ppt_x</p:attrName>
                                        </p:attrNameLst>
                                      </p:cBhvr>
                                    </p:anim>
                                    <p:set>
                                      <p:cBhvr>
                                        <p:cTn id="12" dur="770" fill="hold"/>
                                        <p:tgtEl>
                                          <p:spTgt spid="12293"/>
                                        </p:tgtEl>
                                        <p:attrNameLst>
                                          <p:attrName>ppt_y</p:attrName>
                                        </p:attrNameLst>
                                      </p:cBhvr>
                                      <p:to>
                                        <p:strVal val="(#ppt_y+0.4)"/>
                                      </p:to>
                                    </p:set>
                                    <p:anim from="(#ppt_y+0.4)" to="(#ppt_y)" calcmode="lin" valueType="num">
                                      <p:cBhvr>
                                        <p:cTn id="13" dur="1230" accel="100000" fill="hold">
                                          <p:stCondLst>
                                            <p:cond delay="770"/>
                                          </p:stCondLst>
                                        </p:cTn>
                                        <p:tgtEl>
                                          <p:spTgt spid="12293"/>
                                        </p:tgtEl>
                                        <p:attrNameLst>
                                          <p:attrName>ppt_y</p:attrName>
                                        </p:attrNameLst>
                                      </p:cBhvr>
                                    </p:anim>
                                  </p:childTnLst>
                                </p:cTn>
                              </p:par>
                            </p:childTnLst>
                          </p:cTn>
                        </p:par>
                        <p:par>
                          <p:cTn id="14" fill="hold">
                            <p:stCondLst>
                              <p:cond delay="2000"/>
                            </p:stCondLst>
                            <p:childTnLst>
                              <p:par>
                                <p:cTn id="15" presetID="9"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1000"/>
                                        <p:tgtEl>
                                          <p:spTgt spid="2"/>
                                        </p:tgtEl>
                                      </p:cBhvr>
                                    </p:animEffect>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dissolve">
                                      <p:cBhvr>
                                        <p:cTn id="21" dur="1000"/>
                                        <p:tgtEl>
                                          <p:spTgt spid="3"/>
                                        </p:tgtEl>
                                      </p:cBhvr>
                                    </p:animEffect>
                                  </p:childTnLst>
                                </p:cTn>
                              </p:par>
                            </p:childTnLst>
                          </p:cTn>
                        </p:par>
                        <p:par>
                          <p:cTn id="22" fill="hold">
                            <p:stCondLst>
                              <p:cond delay="4000"/>
                            </p:stCondLst>
                            <p:childTnLst>
                              <p:par>
                                <p:cTn id="23" presetID="9"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dissolve">
                                      <p:cBhvr>
                                        <p:cTn id="25" dur="1000"/>
                                        <p:tgtEl>
                                          <p:spTgt spid="4"/>
                                        </p:tgtEl>
                                      </p:cBhvr>
                                    </p:animEffect>
                                  </p:childTnLst>
                                </p:cTn>
                              </p:par>
                            </p:childTnLst>
                          </p:cTn>
                        </p:par>
                        <p:par>
                          <p:cTn id="26" fill="hold">
                            <p:stCondLst>
                              <p:cond delay="5000"/>
                            </p:stCondLst>
                            <p:childTnLst>
                              <p:par>
                                <p:cTn id="27" presetID="9" presetClass="entr" presetSubtype="0"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dissolve">
                                      <p:cBhvr>
                                        <p:cTn id="29" dur="1000"/>
                                        <p:tgtEl>
                                          <p:spTgt spid="5"/>
                                        </p:tgtEl>
                                      </p:cBhvr>
                                    </p:animEffect>
                                  </p:childTnLst>
                                </p:cTn>
                              </p:par>
                            </p:childTnLst>
                          </p:cTn>
                        </p:par>
                        <p:par>
                          <p:cTn id="30" fill="hold">
                            <p:stCondLst>
                              <p:cond delay="6000"/>
                            </p:stCondLst>
                            <p:childTnLst>
                              <p:par>
                                <p:cTn id="31" presetID="9" presetClass="entr" presetSubtype="0"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dissolve">
                                      <p:cBhvr>
                                        <p:cTn id="33" dur="1000"/>
                                        <p:tgtEl>
                                          <p:spTgt spid="6"/>
                                        </p:tgtEl>
                                      </p:cBhvr>
                                    </p:animEffect>
                                  </p:childTnLst>
                                </p:cTn>
                              </p:par>
                            </p:childTnLst>
                          </p:cTn>
                        </p:par>
                        <p:par>
                          <p:cTn id="34" fill="hold">
                            <p:stCondLst>
                              <p:cond delay="7000"/>
                            </p:stCondLst>
                            <p:childTnLst>
                              <p:par>
                                <p:cTn id="35" presetID="9" presetClass="entr" presetSubtype="0"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dissolve">
                                      <p:cBhvr>
                                        <p:cTn id="3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457200" y="1600200"/>
            <a:ext cx="8229600" cy="1143000"/>
          </a:xfrm>
        </p:spPr>
        <p:txBody>
          <a:bodyPr/>
          <a:lstStyle/>
          <a:p>
            <a:pPr marL="3144838" indent="-3144838" eaLnBrk="1" hangingPunct="1">
              <a:lnSpc>
                <a:spcPct val="90000"/>
              </a:lnSpc>
              <a:buFont typeface="Arial" charset="0"/>
              <a:buNone/>
            </a:pPr>
            <a:r>
              <a:rPr lang="en-US" sz="3600" smtClean="0"/>
              <a:t>Phoenix Police Officers seriously injured by   illegals:</a:t>
            </a:r>
            <a:br>
              <a:rPr lang="en-US" sz="3600" smtClean="0"/>
            </a:br>
            <a:endParaRPr lang="en-US" sz="3600" smtClean="0"/>
          </a:p>
          <a:p>
            <a:pPr marL="3605213" lvl="1" indent="-115888" eaLnBrk="1" hangingPunct="1">
              <a:lnSpc>
                <a:spcPct val="90000"/>
              </a:lnSpc>
            </a:pPr>
            <a:endParaRPr lang="en-US" sz="2600" smtClean="0"/>
          </a:p>
        </p:txBody>
      </p:sp>
      <p:pic>
        <p:nvPicPr>
          <p:cNvPr id="14339" name="Picture 5" descr="jasonschechterle">
            <a:hlinkClick r:id="rId2"/>
          </p:cNvPr>
          <p:cNvPicPr>
            <a:picLocks noChangeAspect="1" noChangeArrowheads="1"/>
          </p:cNvPicPr>
          <p:nvPr/>
        </p:nvPicPr>
        <p:blipFill>
          <a:blip r:embed="rId3" cstate="print"/>
          <a:srcRect/>
          <a:stretch>
            <a:fillRect/>
          </a:stretch>
        </p:blipFill>
        <p:spPr bwMode="auto">
          <a:xfrm>
            <a:off x="609600" y="3352800"/>
            <a:ext cx="2286000" cy="2187575"/>
          </a:xfrm>
          <a:prstGeom prst="rect">
            <a:avLst/>
          </a:prstGeom>
          <a:noFill/>
          <a:ln w="9525">
            <a:noFill/>
            <a:miter lim="800000"/>
            <a:headEnd/>
            <a:tailEnd/>
          </a:ln>
        </p:spPr>
      </p:pic>
      <p:pic>
        <p:nvPicPr>
          <p:cNvPr id="14340" name="Picture 7" descr="nxPb107EzVts"/>
          <p:cNvPicPr>
            <a:picLocks noChangeAspect="1" noChangeArrowheads="1"/>
          </p:cNvPicPr>
          <p:nvPr/>
        </p:nvPicPr>
        <p:blipFill>
          <a:blip r:embed="rId4" cstate="print"/>
          <a:srcRect/>
          <a:stretch>
            <a:fillRect/>
          </a:stretch>
        </p:blipFill>
        <p:spPr bwMode="auto">
          <a:xfrm>
            <a:off x="6324600" y="3733800"/>
            <a:ext cx="2209800" cy="1533525"/>
          </a:xfrm>
          <a:prstGeom prst="rect">
            <a:avLst/>
          </a:prstGeom>
          <a:noFill/>
          <a:ln w="9525">
            <a:noFill/>
            <a:miter lim="800000"/>
            <a:headEnd/>
            <a:tailEnd/>
          </a:ln>
        </p:spPr>
      </p:pic>
      <p:pic>
        <p:nvPicPr>
          <p:cNvPr id="14341" name="Picture 5" descr="Plea Logo.jpg"/>
          <p:cNvPicPr>
            <a:picLocks noChangeAspect="1"/>
          </p:cNvPicPr>
          <p:nvPr/>
        </p:nvPicPr>
        <p:blipFill>
          <a:blip r:embed="rId5" cstate="print"/>
          <a:srcRect/>
          <a:stretch>
            <a:fillRect/>
          </a:stretch>
        </p:blipFill>
        <p:spPr bwMode="auto">
          <a:xfrm>
            <a:off x="152400" y="152400"/>
            <a:ext cx="1201738" cy="1447800"/>
          </a:xfrm>
          <a:prstGeom prst="rect">
            <a:avLst/>
          </a:prstGeom>
          <a:noFill/>
          <a:ln w="9525">
            <a:noFill/>
            <a:miter lim="800000"/>
            <a:headEnd/>
            <a:tailEnd/>
          </a:ln>
        </p:spPr>
      </p:pic>
      <p:sp>
        <p:nvSpPr>
          <p:cNvPr id="20481" name="Title 1"/>
          <p:cNvSpPr>
            <a:spLocks/>
          </p:cNvSpPr>
          <p:nvPr/>
        </p:nvSpPr>
        <p:spPr bwMode="auto">
          <a:xfrm>
            <a:off x="457200" y="274638"/>
            <a:ext cx="8229600" cy="1143000"/>
          </a:xfrm>
          <a:prstGeom prst="rect">
            <a:avLst/>
          </a:prstGeom>
          <a:noFill/>
          <a:ln w="9525">
            <a:noFill/>
            <a:miter lim="800000"/>
            <a:headEnd/>
            <a:tailEnd/>
          </a:ln>
        </p:spPr>
        <p:txBody>
          <a:bodyPr anchor="ctr"/>
          <a:lstStyle/>
          <a:p>
            <a:pPr algn="ctr">
              <a:defRPr/>
            </a:pPr>
            <a:r>
              <a:rPr lang="en-US" sz="4000" dirty="0">
                <a:effectLst>
                  <a:outerShdw blurRad="38100" dist="38100" dir="2700000" algn="tl">
                    <a:srgbClr val="C0C0C0"/>
                  </a:outerShdw>
                </a:effectLst>
                <a:latin typeface="Calibri" pitchFamily="34" charset="0"/>
              </a:rPr>
              <a:t>Why PLEA Had to Act</a:t>
            </a:r>
            <a:br>
              <a:rPr lang="en-US" sz="4000" dirty="0">
                <a:effectLst>
                  <a:outerShdw blurRad="38100" dist="38100" dir="2700000" algn="tl">
                    <a:srgbClr val="C0C0C0"/>
                  </a:outerShdw>
                </a:effectLst>
                <a:latin typeface="Calibri" pitchFamily="34" charset="0"/>
              </a:rPr>
            </a:br>
            <a:r>
              <a:rPr lang="en-US" sz="4000" dirty="0">
                <a:effectLst>
                  <a:outerShdw blurRad="38100" dist="38100" dir="2700000" algn="tl">
                    <a:srgbClr val="C0C0C0"/>
                  </a:outerShdw>
                </a:effectLst>
                <a:latin typeface="Calibri" pitchFamily="34" charset="0"/>
              </a:rPr>
              <a:t> </a:t>
            </a:r>
            <a:r>
              <a:rPr lang="en-US" sz="4800" b="1" dirty="0">
                <a:solidFill>
                  <a:srgbClr val="0070C0"/>
                </a:solidFill>
                <a:effectLst>
                  <a:outerShdw blurRad="38100" dist="38100" dir="2700000" algn="tl">
                    <a:srgbClr val="000000">
                      <a:alpha val="43137"/>
                    </a:srgbClr>
                  </a:outerShdw>
                </a:effectLst>
                <a:latin typeface="Calibri" pitchFamily="34" charset="0"/>
              </a:rPr>
              <a:t>COPS AT RISK</a:t>
            </a:r>
          </a:p>
        </p:txBody>
      </p:sp>
      <p:sp>
        <p:nvSpPr>
          <p:cNvPr id="14343" name="Rectangle 8"/>
          <p:cNvSpPr>
            <a:spLocks noChangeArrowheads="1"/>
          </p:cNvSpPr>
          <p:nvPr/>
        </p:nvSpPr>
        <p:spPr bwMode="auto">
          <a:xfrm>
            <a:off x="2667000" y="3276600"/>
            <a:ext cx="3962400" cy="2308324"/>
          </a:xfrm>
          <a:prstGeom prst="rect">
            <a:avLst/>
          </a:prstGeom>
          <a:noFill/>
          <a:ln w="9525">
            <a:noFill/>
            <a:miter lim="800000"/>
            <a:headEnd/>
            <a:tailEnd/>
          </a:ln>
        </p:spPr>
        <p:txBody>
          <a:bodyPr wrap="square">
            <a:spAutoFit/>
          </a:bodyPr>
          <a:lstStyle/>
          <a:p>
            <a:pPr lvl="1"/>
            <a:r>
              <a:rPr lang="en-US" sz="2400" dirty="0"/>
              <a:t>Jim </a:t>
            </a:r>
            <a:r>
              <a:rPr lang="en-US" sz="2400" dirty="0" err="1"/>
              <a:t>Kliewer</a:t>
            </a:r>
            <a:r>
              <a:rPr lang="en-US" sz="2400" dirty="0"/>
              <a:t> - 97</a:t>
            </a:r>
          </a:p>
          <a:p>
            <a:pPr lvl="1"/>
            <a:r>
              <a:rPr lang="en-US" sz="2400" dirty="0"/>
              <a:t>Jerry Kilgore - 97</a:t>
            </a:r>
          </a:p>
          <a:p>
            <a:pPr lvl="1"/>
            <a:r>
              <a:rPr lang="en-US" sz="2400" dirty="0"/>
              <a:t>Brian Wilbur - 97</a:t>
            </a:r>
          </a:p>
          <a:p>
            <a:pPr lvl="1"/>
            <a:r>
              <a:rPr lang="en-US" sz="2400" dirty="0"/>
              <a:t>Jason </a:t>
            </a:r>
            <a:r>
              <a:rPr lang="en-US" sz="2400" dirty="0" err="1"/>
              <a:t>Schecterle</a:t>
            </a:r>
            <a:r>
              <a:rPr lang="en-US" sz="2400" dirty="0"/>
              <a:t> - 01</a:t>
            </a:r>
          </a:p>
          <a:p>
            <a:pPr lvl="1"/>
            <a:r>
              <a:rPr lang="en-US" sz="2400" dirty="0"/>
              <a:t>Robert </a:t>
            </a:r>
            <a:r>
              <a:rPr lang="en-US" sz="2400" dirty="0" err="1"/>
              <a:t>Sitek</a:t>
            </a:r>
            <a:r>
              <a:rPr lang="en-US" sz="2400" dirty="0"/>
              <a:t> - 03</a:t>
            </a:r>
          </a:p>
          <a:p>
            <a:pPr lvl="1"/>
            <a:r>
              <a:rPr lang="en-US" sz="2400" dirty="0"/>
              <a:t>Brent </a:t>
            </a:r>
            <a:r>
              <a:rPr lang="en-US" sz="2400" dirty="0" err="1" smtClean="0"/>
              <a:t>Glidewell</a:t>
            </a:r>
            <a:r>
              <a:rPr lang="en-US" sz="2400" dirty="0" smtClean="0"/>
              <a:t> - </a:t>
            </a:r>
            <a:r>
              <a:rPr lang="en-US" sz="2400" dirty="0"/>
              <a:t>07</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6712</TotalTime>
  <Words>8549</Words>
  <Application>Microsoft Office PowerPoint</Application>
  <PresentationFormat>On-screen Show (4:3)</PresentationFormat>
  <Paragraphs>750</Paragraphs>
  <Slides>28</Slides>
  <Notes>1</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Office Theme</vt:lpstr>
      <vt:lpstr>Acrobat Document</vt:lpstr>
      <vt:lpstr>Illegal Immigration &amp; SB 1070</vt:lpstr>
      <vt:lpstr>Why Arizona Had to Act</vt:lpstr>
      <vt:lpstr>Why Arizona Had to Act</vt:lpstr>
      <vt:lpstr>Why Arizona Had to Act</vt:lpstr>
      <vt:lpstr>Why Arizona Had to Act</vt:lpstr>
      <vt:lpstr>Why PLEA Had to Act COMMUNITY RAVAGED</vt:lpstr>
      <vt:lpstr>Slide 7</vt:lpstr>
      <vt:lpstr>Why PLEA Had to Act  COPS AT RISK</vt:lpstr>
      <vt:lpstr>Slide 9</vt:lpstr>
      <vt:lpstr>Context of S.B. 1070?</vt:lpstr>
      <vt:lpstr>Context of S.B. 1070?</vt:lpstr>
      <vt:lpstr>Context of S.B. 1070?</vt:lpstr>
      <vt:lpstr>Context of S.B. 1070?</vt:lpstr>
      <vt:lpstr>Context of S.B. 1070?</vt:lpstr>
      <vt:lpstr>S.B. 1070 Court Ruling</vt:lpstr>
      <vt:lpstr>Slide 16</vt:lpstr>
      <vt:lpstr>Slide 17</vt:lpstr>
      <vt:lpstr>Slide 18</vt:lpstr>
      <vt:lpstr>Slide 19</vt:lpstr>
      <vt:lpstr>Slide 20</vt:lpstr>
      <vt:lpstr>Slide 21</vt:lpstr>
      <vt:lpstr>Slide 22</vt:lpstr>
      <vt:lpstr>Slide 23</vt:lpstr>
      <vt:lpstr>Slide 24</vt:lpstr>
      <vt:lpstr>Slide 25</vt:lpstr>
      <vt:lpstr>1070 Constitutional Question</vt:lpstr>
      <vt:lpstr>1070 Constitutional Question</vt:lpstr>
      <vt:lpstr>S.B. 1070 Constitutional Question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joe</dc:creator>
  <cp:lastModifiedBy>Jessica Vaughan</cp:lastModifiedBy>
  <cp:revision>614</cp:revision>
  <dcterms:created xsi:type="dcterms:W3CDTF">2010-06-01T17:17:09Z</dcterms:created>
  <dcterms:modified xsi:type="dcterms:W3CDTF">2010-08-31T14:05:15Z</dcterms:modified>
</cp:coreProperties>
</file>